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48"/>
    <p:sldId id="257" r:id="rId49"/>
    <p:sldId id="258" r:id="rId50"/>
    <p:sldId id="259" r:id="rId51"/>
    <p:sldId id="260" r:id="rId52"/>
    <p:sldId id="261" r:id="rId53"/>
    <p:sldId id="262" r:id="rId54"/>
    <p:sldId id="263" r:id="rId55"/>
    <p:sldId id="264" r:id="rId56"/>
    <p:sldId id="265" r:id="rId57"/>
    <p:sldId id="266" r:id="rId58"/>
    <p:sldId id="267" r:id="rId59"/>
    <p:sldId id="268" r:id="rId60"/>
    <p:sldId id="269" r:id="rId61"/>
    <p:sldId id="270" r:id="rId62"/>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Archivo Black" charset="1" panose="020B0A03020202020B04"/>
      <p:regular r:id="rId10"/>
    </p:embeddedFont>
    <p:embeddedFont>
      <p:font typeface="League Spartan" charset="1" panose="00000800000000000000"/>
      <p:regular r:id="rId11"/>
    </p:embeddedFont>
    <p:embeddedFont>
      <p:font typeface="Poppins" charset="1" panose="00000500000000000000"/>
      <p:regular r:id="rId12"/>
    </p:embeddedFont>
    <p:embeddedFont>
      <p:font typeface="Poppins Bold" charset="1" panose="00000800000000000000"/>
      <p:regular r:id="rId13"/>
    </p:embeddedFont>
    <p:embeddedFont>
      <p:font typeface="Poppins Italics" charset="1" panose="00000500000000000000"/>
      <p:regular r:id="rId14"/>
    </p:embeddedFont>
    <p:embeddedFont>
      <p:font typeface="Poppins Bold Italics" charset="1" panose="00000800000000000000"/>
      <p:regular r:id="rId15"/>
    </p:embeddedFont>
    <p:embeddedFont>
      <p:font typeface="Poppins Thin" charset="1" panose="00000300000000000000"/>
      <p:regular r:id="rId16"/>
    </p:embeddedFont>
    <p:embeddedFont>
      <p:font typeface="Poppins Thin Italics" charset="1" panose="00000300000000000000"/>
      <p:regular r:id="rId17"/>
    </p:embeddedFont>
    <p:embeddedFont>
      <p:font typeface="Poppins Extra-Light" charset="1" panose="00000300000000000000"/>
      <p:regular r:id="rId18"/>
    </p:embeddedFont>
    <p:embeddedFont>
      <p:font typeface="Poppins Extra-Light Italics" charset="1" panose="00000300000000000000"/>
      <p:regular r:id="rId19"/>
    </p:embeddedFont>
    <p:embeddedFont>
      <p:font typeface="Poppins Light" charset="1" panose="00000400000000000000"/>
      <p:regular r:id="rId20"/>
    </p:embeddedFont>
    <p:embeddedFont>
      <p:font typeface="Poppins Light Italics" charset="1" panose="00000400000000000000"/>
      <p:regular r:id="rId21"/>
    </p:embeddedFont>
    <p:embeddedFont>
      <p:font typeface="Poppins Medium" charset="1" panose="00000600000000000000"/>
      <p:regular r:id="rId22"/>
    </p:embeddedFont>
    <p:embeddedFont>
      <p:font typeface="Poppins Medium Italics" charset="1" panose="00000600000000000000"/>
      <p:regular r:id="rId23"/>
    </p:embeddedFont>
    <p:embeddedFont>
      <p:font typeface="Poppins Semi-Bold" charset="1" panose="00000700000000000000"/>
      <p:regular r:id="rId24"/>
    </p:embeddedFont>
    <p:embeddedFont>
      <p:font typeface="Poppins Semi-Bold Italics" charset="1" panose="00000700000000000000"/>
      <p:regular r:id="rId25"/>
    </p:embeddedFont>
    <p:embeddedFont>
      <p:font typeface="Poppins Ultra-Bold" charset="1" panose="00000900000000000000"/>
      <p:regular r:id="rId26"/>
    </p:embeddedFont>
    <p:embeddedFont>
      <p:font typeface="Poppins Ultra-Bold Italics" charset="1" panose="00000900000000000000"/>
      <p:regular r:id="rId27"/>
    </p:embeddedFont>
    <p:embeddedFont>
      <p:font typeface="Poppins Heavy" charset="1" panose="00000A00000000000000"/>
      <p:regular r:id="rId28"/>
    </p:embeddedFont>
    <p:embeddedFont>
      <p:font typeface="Poppins Heavy Italics" charset="1" panose="00000A00000000000000"/>
      <p:regular r:id="rId29"/>
    </p:embeddedFont>
    <p:embeddedFont>
      <p:font typeface="Loubag" charset="1" panose="02020A03060303060403"/>
      <p:regular r:id="rId30"/>
    </p:embeddedFont>
    <p:embeddedFont>
      <p:font typeface="Loubag Bold" charset="1" panose="02020A03060303060403"/>
      <p:regular r:id="rId31"/>
    </p:embeddedFont>
    <p:embeddedFont>
      <p:font typeface="Loubag Thin" charset="1" panose="02020A03060303060403"/>
      <p:regular r:id="rId32"/>
    </p:embeddedFont>
    <p:embeddedFont>
      <p:font typeface="Loubag Light" charset="1" panose="02020A03060303060403"/>
      <p:regular r:id="rId33"/>
    </p:embeddedFont>
    <p:embeddedFont>
      <p:font typeface="Loubag Medium" charset="1" panose="02020A03060303060403"/>
      <p:regular r:id="rId34"/>
    </p:embeddedFont>
    <p:embeddedFont>
      <p:font typeface="Loubag Semi-Bold" charset="1" panose="02020A03060303060403"/>
      <p:regular r:id="rId35"/>
    </p:embeddedFont>
    <p:embeddedFont>
      <p:font typeface="Loubag Ultra-Bold" charset="1" panose="02020A03060303060403"/>
      <p:regular r:id="rId36"/>
    </p:embeddedFont>
    <p:embeddedFont>
      <p:font typeface="Loubag Heavy" charset="1" panose="02020A03060303060403"/>
      <p:regular r:id="rId37"/>
    </p:embeddedFont>
    <p:embeddedFont>
      <p:font typeface="Lato" charset="1" panose="020F0502020204030203"/>
      <p:regular r:id="rId38"/>
    </p:embeddedFont>
    <p:embeddedFont>
      <p:font typeface="Lato Bold" charset="1" panose="020F0502020204030203"/>
      <p:regular r:id="rId39"/>
    </p:embeddedFont>
    <p:embeddedFont>
      <p:font typeface="Lato Italics" charset="1" panose="020F0502020204030203"/>
      <p:regular r:id="rId40"/>
    </p:embeddedFont>
    <p:embeddedFont>
      <p:font typeface="Lato Bold Italics" charset="1" panose="020F0502020204030203"/>
      <p:regular r:id="rId41"/>
    </p:embeddedFont>
    <p:embeddedFont>
      <p:font typeface="Lato Thin" charset="1" panose="020F0502020204030203"/>
      <p:regular r:id="rId42"/>
    </p:embeddedFont>
    <p:embeddedFont>
      <p:font typeface="Lato Thin Italics" charset="1" panose="020F0502020204030203"/>
      <p:regular r:id="rId43"/>
    </p:embeddedFont>
    <p:embeddedFont>
      <p:font typeface="Lato Light" charset="1" panose="020F0502020204030203"/>
      <p:regular r:id="rId44"/>
    </p:embeddedFont>
    <p:embeddedFont>
      <p:font typeface="Lato Light Italics" charset="1" panose="020F0502020204030203"/>
      <p:regular r:id="rId45"/>
    </p:embeddedFont>
    <p:embeddedFont>
      <p:font typeface="Lato Heavy" charset="1" panose="020F0502020204030203"/>
      <p:regular r:id="rId46"/>
    </p:embeddedFont>
    <p:embeddedFont>
      <p:font typeface="Lato Heavy Italics" charset="1" panose="020F0502020204030203"/>
      <p:regular r:id="rId4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46" Target="fonts/font46.fntdata" Type="http://schemas.openxmlformats.org/officeDocument/2006/relationships/font"/><Relationship Id="rId47" Target="fonts/font47.fntdata" Type="http://schemas.openxmlformats.org/officeDocument/2006/relationships/font"/><Relationship Id="rId48" Target="slides/slide1.xml" Type="http://schemas.openxmlformats.org/officeDocument/2006/relationships/slide"/><Relationship Id="rId49" Target="slides/slide2.xml" Type="http://schemas.openxmlformats.org/officeDocument/2006/relationships/slide"/><Relationship Id="rId5" Target="tableStyles.xml" Type="http://schemas.openxmlformats.org/officeDocument/2006/relationships/tableStyles"/><Relationship Id="rId50" Target="slides/slide3.xml" Type="http://schemas.openxmlformats.org/officeDocument/2006/relationships/slide"/><Relationship Id="rId51" Target="slides/slide4.xml" Type="http://schemas.openxmlformats.org/officeDocument/2006/relationships/slide"/><Relationship Id="rId52" Target="slides/slide5.xml" Type="http://schemas.openxmlformats.org/officeDocument/2006/relationships/slide"/><Relationship Id="rId53" Target="slides/slide6.xml" Type="http://schemas.openxmlformats.org/officeDocument/2006/relationships/slide"/><Relationship Id="rId54" Target="slides/slide7.xml" Type="http://schemas.openxmlformats.org/officeDocument/2006/relationships/slide"/><Relationship Id="rId55" Target="slides/slide8.xml" Type="http://schemas.openxmlformats.org/officeDocument/2006/relationships/slide"/><Relationship Id="rId56" Target="slides/slide9.xml" Type="http://schemas.openxmlformats.org/officeDocument/2006/relationships/slide"/><Relationship Id="rId57" Target="slides/slide10.xml" Type="http://schemas.openxmlformats.org/officeDocument/2006/relationships/slide"/><Relationship Id="rId58" Target="slides/slide11.xml" Type="http://schemas.openxmlformats.org/officeDocument/2006/relationships/slide"/><Relationship Id="rId59" Target="slides/slide12.xml" Type="http://schemas.openxmlformats.org/officeDocument/2006/relationships/slide"/><Relationship Id="rId6" Target="fonts/font6.fntdata" Type="http://schemas.openxmlformats.org/officeDocument/2006/relationships/font"/><Relationship Id="rId60" Target="slides/slide13.xml" Type="http://schemas.openxmlformats.org/officeDocument/2006/relationships/slide"/><Relationship Id="rId61" Target="slides/slide14.xml" Type="http://schemas.openxmlformats.org/officeDocument/2006/relationships/slide"/><Relationship Id="rId62" Target="slides/slide15.xml" Type="http://schemas.openxmlformats.org/officeDocument/2006/relationships/slide"/><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7.png" Type="http://schemas.openxmlformats.org/officeDocument/2006/relationships/image"/><Relationship Id="rId4" Target="../media/image28.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9.png" Type="http://schemas.openxmlformats.org/officeDocument/2006/relationships/image"/><Relationship Id="rId4" Target="../media/image30.png" Type="http://schemas.openxmlformats.org/officeDocument/2006/relationships/image"/><Relationship Id="rId5" Target="../media/image31.png" Type="http://schemas.openxmlformats.org/officeDocument/2006/relationships/image"/><Relationship Id="rId6" Target="../media/image32.png" Type="http://schemas.openxmlformats.org/officeDocument/2006/relationships/image"/><Relationship Id="rId7" Target="../media/image33.png" Type="http://schemas.openxmlformats.org/officeDocument/2006/relationships/image"/><Relationship Id="rId8" Target="../media/image34.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5.png" Type="http://schemas.openxmlformats.org/officeDocument/2006/relationships/image"/><Relationship Id="rId4" Target="../media/image36.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4.jpeg" Type="http://schemas.openxmlformats.org/officeDocument/2006/relationships/image"/><Relationship Id="rId4" Target="../media/image5.jpe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 Id="rId7" Target="../media/image8.jpe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3.png" Type="http://schemas.openxmlformats.org/officeDocument/2006/relationships/image"/><Relationship Id="rId4" Target="../media/image14.svg" Type="http://schemas.openxmlformats.org/officeDocument/2006/relationships/image"/><Relationship Id="rId5" Target="../media/image15.png" Type="http://schemas.openxmlformats.org/officeDocument/2006/relationships/image"/><Relationship Id="rId6" Target="../media/image16.sv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7.png" Type="http://schemas.openxmlformats.org/officeDocument/2006/relationships/image"/><Relationship Id="rId4" Target="../media/image18.svg" Type="http://schemas.openxmlformats.org/officeDocument/2006/relationships/image"/><Relationship Id="rId5" Target="../media/image19.png" Type="http://schemas.openxmlformats.org/officeDocument/2006/relationships/image"/><Relationship Id="rId6" Target="../media/image20.svg" Type="http://schemas.openxmlformats.org/officeDocument/2006/relationships/image"/><Relationship Id="rId7" Target="../media/image21.png" Type="http://schemas.openxmlformats.org/officeDocument/2006/relationships/image"/><Relationship Id="rId8" Target="../media/image22.sv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3.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4.png" Type="http://schemas.openxmlformats.org/officeDocument/2006/relationships/image"/><Relationship Id="rId4" Target="../media/image25.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6.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666" r="0" b="-16666"/>
            </a:stretch>
          </a:blipFill>
        </p:spPr>
      </p:sp>
      <p:grpSp>
        <p:nvGrpSpPr>
          <p:cNvPr name="Group 3" id="3"/>
          <p:cNvGrpSpPr/>
          <p:nvPr/>
        </p:nvGrpSpPr>
        <p:grpSpPr>
          <a:xfrm rot="0">
            <a:off x="12966700" y="-130175"/>
            <a:ext cx="5943600" cy="10547350"/>
            <a:chOff x="0" y="0"/>
            <a:chExt cx="1565393" cy="2777903"/>
          </a:xfrm>
        </p:grpSpPr>
        <p:sp>
          <p:nvSpPr>
            <p:cNvPr name="Freeform 4" id="4"/>
            <p:cNvSpPr/>
            <p:nvPr/>
          </p:nvSpPr>
          <p:spPr>
            <a:xfrm flipH="false" flipV="false" rot="0">
              <a:off x="0" y="0"/>
              <a:ext cx="1565393" cy="2777903"/>
            </a:xfrm>
            <a:custGeom>
              <a:avLst/>
              <a:gdLst/>
              <a:ahLst/>
              <a:cxnLst/>
              <a:rect r="r" b="b" t="t" l="l"/>
              <a:pathLst>
                <a:path h="2777903" w="1565393">
                  <a:moveTo>
                    <a:pt x="66431" y="0"/>
                  </a:moveTo>
                  <a:lnTo>
                    <a:pt x="1498962" y="0"/>
                  </a:lnTo>
                  <a:cubicBezTo>
                    <a:pt x="1535651" y="0"/>
                    <a:pt x="1565393" y="29742"/>
                    <a:pt x="1565393" y="66431"/>
                  </a:cubicBezTo>
                  <a:lnTo>
                    <a:pt x="1565393" y="2711472"/>
                  </a:lnTo>
                  <a:cubicBezTo>
                    <a:pt x="1565393" y="2729091"/>
                    <a:pt x="1558394" y="2745988"/>
                    <a:pt x="1545935" y="2758446"/>
                  </a:cubicBezTo>
                  <a:cubicBezTo>
                    <a:pt x="1533477" y="2770904"/>
                    <a:pt x="1516580" y="2777903"/>
                    <a:pt x="1498962" y="2777903"/>
                  </a:cubicBezTo>
                  <a:lnTo>
                    <a:pt x="66431" y="2777903"/>
                  </a:lnTo>
                  <a:cubicBezTo>
                    <a:pt x="29742" y="2777903"/>
                    <a:pt x="0" y="2748161"/>
                    <a:pt x="0" y="2711472"/>
                  </a:cubicBezTo>
                  <a:lnTo>
                    <a:pt x="0" y="66431"/>
                  </a:lnTo>
                  <a:cubicBezTo>
                    <a:pt x="0" y="48812"/>
                    <a:pt x="6999" y="31915"/>
                    <a:pt x="19457" y="19457"/>
                  </a:cubicBezTo>
                  <a:cubicBezTo>
                    <a:pt x="31915" y="6999"/>
                    <a:pt x="48812" y="0"/>
                    <a:pt x="66431" y="0"/>
                  </a:cubicBezTo>
                  <a:close/>
                </a:path>
              </a:pathLst>
            </a:custGeom>
            <a:solidFill>
              <a:srgbClr val="1ED760"/>
            </a:solidFill>
          </p:spPr>
        </p:sp>
        <p:sp>
          <p:nvSpPr>
            <p:cNvPr name="TextBox 5" id="5"/>
            <p:cNvSpPr txBox="true"/>
            <p:nvPr/>
          </p:nvSpPr>
          <p:spPr>
            <a:xfrm>
              <a:off x="0" y="-47625"/>
              <a:ext cx="1565393" cy="2825528"/>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1028700" y="3723379"/>
            <a:ext cx="8244219" cy="786837"/>
          </a:xfrm>
          <a:prstGeom prst="rect">
            <a:avLst/>
          </a:prstGeom>
        </p:spPr>
        <p:txBody>
          <a:bodyPr anchor="t" rtlCol="false" tIns="0" lIns="0" bIns="0" rIns="0">
            <a:spAutoFit/>
          </a:bodyPr>
          <a:lstStyle/>
          <a:p>
            <a:pPr>
              <a:lnSpc>
                <a:spcPts val="6506"/>
              </a:lnSpc>
              <a:spcBef>
                <a:spcPct val="0"/>
              </a:spcBef>
            </a:pPr>
            <a:r>
              <a:rPr lang="en-US" sz="4647">
                <a:solidFill>
                  <a:srgbClr val="000000"/>
                </a:solidFill>
                <a:latin typeface="Loubag Bold"/>
              </a:rPr>
              <a:t>SPOTIFY PLAYLIST MAKER: </a:t>
            </a:r>
          </a:p>
        </p:txBody>
      </p:sp>
      <p:sp>
        <p:nvSpPr>
          <p:cNvPr name="TextBox 7" id="7"/>
          <p:cNvSpPr txBox="true"/>
          <p:nvPr/>
        </p:nvSpPr>
        <p:spPr>
          <a:xfrm rot="0">
            <a:off x="1028700" y="4771770"/>
            <a:ext cx="8115300" cy="662804"/>
          </a:xfrm>
          <a:prstGeom prst="rect">
            <a:avLst/>
          </a:prstGeom>
        </p:spPr>
        <p:txBody>
          <a:bodyPr anchor="t" rtlCol="false" tIns="0" lIns="0" bIns="0" rIns="0">
            <a:spAutoFit/>
          </a:bodyPr>
          <a:lstStyle/>
          <a:p>
            <a:pPr>
              <a:lnSpc>
                <a:spcPts val="5467"/>
              </a:lnSpc>
              <a:spcBef>
                <a:spcPct val="0"/>
              </a:spcBef>
            </a:pPr>
            <a:r>
              <a:rPr lang="en-US" sz="3905">
                <a:solidFill>
                  <a:srgbClr val="000000"/>
                </a:solidFill>
                <a:latin typeface="Loubag Bold"/>
              </a:rPr>
              <a:t>GENRE CLUSTERING - ANALYSIS</a:t>
            </a:r>
          </a:p>
        </p:txBody>
      </p:sp>
      <p:sp>
        <p:nvSpPr>
          <p:cNvPr name="TextBox 8" id="8"/>
          <p:cNvSpPr txBox="true"/>
          <p:nvPr/>
        </p:nvSpPr>
        <p:spPr>
          <a:xfrm rot="0">
            <a:off x="2281934" y="5710800"/>
            <a:ext cx="5608832" cy="432450"/>
          </a:xfrm>
          <a:prstGeom prst="rect">
            <a:avLst/>
          </a:prstGeom>
        </p:spPr>
        <p:txBody>
          <a:bodyPr anchor="t" rtlCol="false" tIns="0" lIns="0" bIns="0" rIns="0">
            <a:spAutoFit/>
          </a:bodyPr>
          <a:lstStyle/>
          <a:p>
            <a:pPr>
              <a:lnSpc>
                <a:spcPts val="3464"/>
              </a:lnSpc>
              <a:spcBef>
                <a:spcPct val="0"/>
              </a:spcBef>
            </a:pPr>
            <a:r>
              <a:rPr lang="en-US" sz="2474">
                <a:solidFill>
                  <a:srgbClr val="000000"/>
                </a:solidFill>
                <a:latin typeface="Loubag Bold"/>
              </a:rPr>
              <a:t>Christian Sarmiento - DATA 450</a:t>
            </a:r>
          </a:p>
        </p:txBody>
      </p:sp>
      <p:sp>
        <p:nvSpPr>
          <p:cNvPr name="Freeform 9" id="9"/>
          <p:cNvSpPr/>
          <p:nvPr/>
        </p:nvSpPr>
        <p:spPr>
          <a:xfrm flipH="false" flipV="false" rot="0">
            <a:off x="7700945" y="-353322"/>
            <a:ext cx="10531511" cy="10531511"/>
          </a:xfrm>
          <a:custGeom>
            <a:avLst/>
            <a:gdLst/>
            <a:ahLst/>
            <a:cxnLst/>
            <a:rect r="r" b="b" t="t" l="l"/>
            <a:pathLst>
              <a:path h="10531511" w="10531511">
                <a:moveTo>
                  <a:pt x="0" y="0"/>
                </a:moveTo>
                <a:lnTo>
                  <a:pt x="10531510" y="0"/>
                </a:lnTo>
                <a:lnTo>
                  <a:pt x="10531510" y="10531510"/>
                </a:lnTo>
                <a:lnTo>
                  <a:pt x="0" y="10531510"/>
                </a:lnTo>
                <a:lnTo>
                  <a:pt x="0" y="0"/>
                </a:lnTo>
                <a:close/>
              </a:path>
            </a:pathLst>
          </a:custGeom>
          <a:blipFill>
            <a:blip r:embed="rId3"/>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666" r="0" b="-16666"/>
            </a:stretch>
          </a:blipFill>
        </p:spPr>
      </p:sp>
      <p:sp>
        <p:nvSpPr>
          <p:cNvPr name="Freeform 3" id="3"/>
          <p:cNvSpPr/>
          <p:nvPr/>
        </p:nvSpPr>
        <p:spPr>
          <a:xfrm flipH="false" flipV="false" rot="0">
            <a:off x="9144000" y="3201412"/>
            <a:ext cx="7605581" cy="5704186"/>
          </a:xfrm>
          <a:custGeom>
            <a:avLst/>
            <a:gdLst/>
            <a:ahLst/>
            <a:cxnLst/>
            <a:rect r="r" b="b" t="t" l="l"/>
            <a:pathLst>
              <a:path h="5704186" w="7605581">
                <a:moveTo>
                  <a:pt x="0" y="0"/>
                </a:moveTo>
                <a:lnTo>
                  <a:pt x="7605581" y="0"/>
                </a:lnTo>
                <a:lnTo>
                  <a:pt x="7605581" y="5704186"/>
                </a:lnTo>
                <a:lnTo>
                  <a:pt x="0" y="5704186"/>
                </a:lnTo>
                <a:lnTo>
                  <a:pt x="0" y="0"/>
                </a:lnTo>
                <a:close/>
              </a:path>
            </a:pathLst>
          </a:custGeom>
          <a:blipFill>
            <a:blip r:embed="rId3"/>
            <a:stretch>
              <a:fillRect l="0" t="0" r="0" b="0"/>
            </a:stretch>
          </a:blipFill>
        </p:spPr>
      </p:sp>
      <p:sp>
        <p:nvSpPr>
          <p:cNvPr name="Freeform 4" id="4"/>
          <p:cNvSpPr/>
          <p:nvPr/>
        </p:nvSpPr>
        <p:spPr>
          <a:xfrm flipH="false" flipV="false" rot="0">
            <a:off x="1028700" y="3201412"/>
            <a:ext cx="7605581" cy="5704186"/>
          </a:xfrm>
          <a:custGeom>
            <a:avLst/>
            <a:gdLst/>
            <a:ahLst/>
            <a:cxnLst/>
            <a:rect r="r" b="b" t="t" l="l"/>
            <a:pathLst>
              <a:path h="5704186" w="7605581">
                <a:moveTo>
                  <a:pt x="0" y="0"/>
                </a:moveTo>
                <a:lnTo>
                  <a:pt x="7605581" y="0"/>
                </a:lnTo>
                <a:lnTo>
                  <a:pt x="7605581" y="5704186"/>
                </a:lnTo>
                <a:lnTo>
                  <a:pt x="0" y="5704186"/>
                </a:lnTo>
                <a:lnTo>
                  <a:pt x="0" y="0"/>
                </a:lnTo>
                <a:close/>
              </a:path>
            </a:pathLst>
          </a:custGeom>
          <a:blipFill>
            <a:blip r:embed="rId4"/>
            <a:stretch>
              <a:fillRect l="0" t="0" r="0" b="0"/>
            </a:stretch>
          </a:blipFill>
        </p:spPr>
      </p:sp>
      <p:sp>
        <p:nvSpPr>
          <p:cNvPr name="TextBox 5" id="5"/>
          <p:cNvSpPr txBox="true"/>
          <p:nvPr/>
        </p:nvSpPr>
        <p:spPr>
          <a:xfrm rot="0">
            <a:off x="1028700" y="962025"/>
            <a:ext cx="5365395" cy="588473"/>
          </a:xfrm>
          <a:prstGeom prst="rect">
            <a:avLst/>
          </a:prstGeom>
        </p:spPr>
        <p:txBody>
          <a:bodyPr anchor="t" rtlCol="false" tIns="0" lIns="0" bIns="0" rIns="0">
            <a:spAutoFit/>
          </a:bodyPr>
          <a:lstStyle/>
          <a:p>
            <a:pPr>
              <a:lnSpc>
                <a:spcPts val="4839"/>
              </a:lnSpc>
              <a:spcBef>
                <a:spcPct val="0"/>
              </a:spcBef>
            </a:pPr>
            <a:r>
              <a:rPr lang="en-US" sz="3456">
                <a:solidFill>
                  <a:srgbClr val="000000"/>
                </a:solidFill>
                <a:latin typeface="Loubag Bold"/>
              </a:rPr>
              <a:t>CLUSTERING</a:t>
            </a:r>
          </a:p>
        </p:txBody>
      </p:sp>
      <p:sp>
        <p:nvSpPr>
          <p:cNvPr name="TextBox 6" id="6"/>
          <p:cNvSpPr txBox="true"/>
          <p:nvPr/>
        </p:nvSpPr>
        <p:spPr>
          <a:xfrm rot="0">
            <a:off x="1028700" y="1581153"/>
            <a:ext cx="9488214" cy="772699"/>
          </a:xfrm>
          <a:prstGeom prst="rect">
            <a:avLst/>
          </a:prstGeom>
        </p:spPr>
        <p:txBody>
          <a:bodyPr anchor="t" rtlCol="false" tIns="0" lIns="0" bIns="0" rIns="0">
            <a:spAutoFit/>
          </a:bodyPr>
          <a:lstStyle/>
          <a:p>
            <a:pPr>
              <a:lnSpc>
                <a:spcPts val="6235"/>
              </a:lnSpc>
              <a:spcBef>
                <a:spcPct val="0"/>
              </a:spcBef>
            </a:pPr>
            <a:r>
              <a:rPr lang="en-US" sz="4453">
                <a:solidFill>
                  <a:srgbClr val="1ED760"/>
                </a:solidFill>
                <a:latin typeface="Loubag Bold"/>
              </a:rPr>
              <a:t>KMEANS</a:t>
            </a:r>
          </a:p>
        </p:txBody>
      </p:sp>
      <p:sp>
        <p:nvSpPr>
          <p:cNvPr name="TextBox 7" id="7"/>
          <p:cNvSpPr txBox="true"/>
          <p:nvPr/>
        </p:nvSpPr>
        <p:spPr>
          <a:xfrm rot="0">
            <a:off x="1028700" y="2411002"/>
            <a:ext cx="14667885" cy="409090"/>
          </a:xfrm>
          <a:prstGeom prst="rect">
            <a:avLst/>
          </a:prstGeom>
        </p:spPr>
        <p:txBody>
          <a:bodyPr anchor="t" rtlCol="false" tIns="0" lIns="0" bIns="0" rIns="0">
            <a:spAutoFit/>
          </a:bodyPr>
          <a:lstStyle/>
          <a:p>
            <a:pPr>
              <a:lnSpc>
                <a:spcPts val="3176"/>
              </a:lnSpc>
              <a:spcBef>
                <a:spcPct val="0"/>
              </a:spcBef>
            </a:pPr>
            <a:r>
              <a:rPr lang="en-US" sz="2269">
                <a:solidFill>
                  <a:srgbClr val="000000"/>
                </a:solidFill>
                <a:latin typeface="Poppins Bold Italics"/>
              </a:rPr>
              <a:t>Showing Original as a Benchmark &amp; Highest Silhouette Score Scores as the Plots Do Not Vary Much </a:t>
            </a:r>
          </a:p>
        </p:txBody>
      </p:sp>
      <p:sp>
        <p:nvSpPr>
          <p:cNvPr name="TextBox 8" id="8"/>
          <p:cNvSpPr txBox="true"/>
          <p:nvPr/>
        </p:nvSpPr>
        <p:spPr>
          <a:xfrm rot="0">
            <a:off x="17746605" y="-104775"/>
            <a:ext cx="272058" cy="618490"/>
          </a:xfrm>
          <a:prstGeom prst="rect">
            <a:avLst/>
          </a:prstGeom>
        </p:spPr>
        <p:txBody>
          <a:bodyPr anchor="t" rtlCol="false" tIns="0" lIns="0" bIns="0" rIns="0">
            <a:spAutoFit/>
          </a:bodyPr>
          <a:lstStyle/>
          <a:p>
            <a:pPr algn="ctr">
              <a:lnSpc>
                <a:spcPts val="4759"/>
              </a:lnSpc>
            </a:pPr>
            <a:r>
              <a:rPr lang="en-US" sz="3399">
                <a:solidFill>
                  <a:srgbClr val="000000"/>
                </a:solidFill>
                <a:latin typeface="Poppins"/>
              </a:rPr>
              <a:t>9</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666" r="0" b="-16666"/>
            </a:stretch>
          </a:blipFill>
        </p:spPr>
      </p:sp>
      <p:grpSp>
        <p:nvGrpSpPr>
          <p:cNvPr name="Group 3" id="3"/>
          <p:cNvGrpSpPr/>
          <p:nvPr/>
        </p:nvGrpSpPr>
        <p:grpSpPr>
          <a:xfrm rot="0">
            <a:off x="1028700" y="3535080"/>
            <a:ext cx="7829041" cy="4893107"/>
            <a:chOff x="0" y="0"/>
            <a:chExt cx="10438722" cy="6524143"/>
          </a:xfrm>
        </p:grpSpPr>
        <p:sp>
          <p:nvSpPr>
            <p:cNvPr name="Freeform 4" id="4"/>
            <p:cNvSpPr/>
            <p:nvPr/>
          </p:nvSpPr>
          <p:spPr>
            <a:xfrm flipH="false" flipV="false" rot="0">
              <a:off x="0" y="0"/>
              <a:ext cx="3859052" cy="6524143"/>
            </a:xfrm>
            <a:custGeom>
              <a:avLst/>
              <a:gdLst/>
              <a:ahLst/>
              <a:cxnLst/>
              <a:rect r="r" b="b" t="t" l="l"/>
              <a:pathLst>
                <a:path h="6524143" w="3859052">
                  <a:moveTo>
                    <a:pt x="0" y="0"/>
                  </a:moveTo>
                  <a:lnTo>
                    <a:pt x="3859052" y="0"/>
                  </a:lnTo>
                  <a:lnTo>
                    <a:pt x="3859052" y="6524143"/>
                  </a:lnTo>
                  <a:lnTo>
                    <a:pt x="0" y="6524143"/>
                  </a:lnTo>
                  <a:lnTo>
                    <a:pt x="0" y="0"/>
                  </a:lnTo>
                  <a:close/>
                </a:path>
              </a:pathLst>
            </a:custGeom>
            <a:blipFill>
              <a:blip r:embed="rId3"/>
              <a:stretch>
                <a:fillRect l="0" t="0" r="0" b="0"/>
              </a:stretch>
            </a:blipFill>
          </p:spPr>
        </p:sp>
        <p:sp>
          <p:nvSpPr>
            <p:cNvPr name="Freeform 5" id="5"/>
            <p:cNvSpPr/>
            <p:nvPr/>
          </p:nvSpPr>
          <p:spPr>
            <a:xfrm flipH="false" flipV="false" rot="0">
              <a:off x="3956951" y="0"/>
              <a:ext cx="3157166" cy="6524143"/>
            </a:xfrm>
            <a:custGeom>
              <a:avLst/>
              <a:gdLst/>
              <a:ahLst/>
              <a:cxnLst/>
              <a:rect r="r" b="b" t="t" l="l"/>
              <a:pathLst>
                <a:path h="6524143" w="3157166">
                  <a:moveTo>
                    <a:pt x="0" y="0"/>
                  </a:moveTo>
                  <a:lnTo>
                    <a:pt x="3157166" y="0"/>
                  </a:lnTo>
                  <a:lnTo>
                    <a:pt x="3157166" y="6524143"/>
                  </a:lnTo>
                  <a:lnTo>
                    <a:pt x="0" y="6524143"/>
                  </a:lnTo>
                  <a:lnTo>
                    <a:pt x="0" y="0"/>
                  </a:lnTo>
                  <a:close/>
                </a:path>
              </a:pathLst>
            </a:custGeom>
            <a:blipFill>
              <a:blip r:embed="rId4"/>
              <a:stretch>
                <a:fillRect l="0" t="0" r="0" b="0"/>
              </a:stretch>
            </a:blipFill>
          </p:spPr>
        </p:sp>
        <p:sp>
          <p:nvSpPr>
            <p:cNvPr name="Freeform 6" id="6"/>
            <p:cNvSpPr/>
            <p:nvPr/>
          </p:nvSpPr>
          <p:spPr>
            <a:xfrm flipH="false" flipV="false" rot="0">
              <a:off x="7215717" y="0"/>
              <a:ext cx="3223005" cy="6524143"/>
            </a:xfrm>
            <a:custGeom>
              <a:avLst/>
              <a:gdLst/>
              <a:ahLst/>
              <a:cxnLst/>
              <a:rect r="r" b="b" t="t" l="l"/>
              <a:pathLst>
                <a:path h="6524143" w="3223005">
                  <a:moveTo>
                    <a:pt x="0" y="0"/>
                  </a:moveTo>
                  <a:lnTo>
                    <a:pt x="3223005" y="0"/>
                  </a:lnTo>
                  <a:lnTo>
                    <a:pt x="3223005" y="6524143"/>
                  </a:lnTo>
                  <a:lnTo>
                    <a:pt x="0" y="6524143"/>
                  </a:lnTo>
                  <a:lnTo>
                    <a:pt x="0" y="0"/>
                  </a:lnTo>
                  <a:close/>
                </a:path>
              </a:pathLst>
            </a:custGeom>
            <a:blipFill>
              <a:blip r:embed="rId5"/>
              <a:stretch>
                <a:fillRect l="0" t="0" r="0" b="0"/>
              </a:stretch>
            </a:blipFill>
          </p:spPr>
        </p:sp>
      </p:grpSp>
      <p:grpSp>
        <p:nvGrpSpPr>
          <p:cNvPr name="Group 7" id="7"/>
          <p:cNvGrpSpPr/>
          <p:nvPr/>
        </p:nvGrpSpPr>
        <p:grpSpPr>
          <a:xfrm rot="0">
            <a:off x="9144000" y="3535080"/>
            <a:ext cx="8975793" cy="4923120"/>
            <a:chOff x="0" y="0"/>
            <a:chExt cx="11967723" cy="6564160"/>
          </a:xfrm>
        </p:grpSpPr>
        <p:sp>
          <p:nvSpPr>
            <p:cNvPr name="Freeform 8" id="8"/>
            <p:cNvSpPr/>
            <p:nvPr/>
          </p:nvSpPr>
          <p:spPr>
            <a:xfrm flipH="false" flipV="false" rot="0">
              <a:off x="0" y="0"/>
              <a:ext cx="3525469" cy="6524143"/>
            </a:xfrm>
            <a:custGeom>
              <a:avLst/>
              <a:gdLst/>
              <a:ahLst/>
              <a:cxnLst/>
              <a:rect r="r" b="b" t="t" l="l"/>
              <a:pathLst>
                <a:path h="6524143" w="3525469">
                  <a:moveTo>
                    <a:pt x="0" y="0"/>
                  </a:moveTo>
                  <a:lnTo>
                    <a:pt x="3525469" y="0"/>
                  </a:lnTo>
                  <a:lnTo>
                    <a:pt x="3525469" y="6524143"/>
                  </a:lnTo>
                  <a:lnTo>
                    <a:pt x="0" y="6524143"/>
                  </a:lnTo>
                  <a:lnTo>
                    <a:pt x="0" y="0"/>
                  </a:lnTo>
                  <a:close/>
                </a:path>
              </a:pathLst>
            </a:custGeom>
            <a:blipFill>
              <a:blip r:embed="rId6"/>
              <a:stretch>
                <a:fillRect l="0" t="0" r="0" b="0"/>
              </a:stretch>
            </a:blipFill>
          </p:spPr>
        </p:sp>
        <p:sp>
          <p:nvSpPr>
            <p:cNvPr name="Freeform 9" id="9"/>
            <p:cNvSpPr/>
            <p:nvPr/>
          </p:nvSpPr>
          <p:spPr>
            <a:xfrm flipH="false" flipV="false" rot="0">
              <a:off x="3525469" y="0"/>
              <a:ext cx="3748054" cy="6564160"/>
            </a:xfrm>
            <a:custGeom>
              <a:avLst/>
              <a:gdLst/>
              <a:ahLst/>
              <a:cxnLst/>
              <a:rect r="r" b="b" t="t" l="l"/>
              <a:pathLst>
                <a:path h="6564160" w="3748054">
                  <a:moveTo>
                    <a:pt x="0" y="0"/>
                  </a:moveTo>
                  <a:lnTo>
                    <a:pt x="3748054" y="0"/>
                  </a:lnTo>
                  <a:lnTo>
                    <a:pt x="3748054" y="6564160"/>
                  </a:lnTo>
                  <a:lnTo>
                    <a:pt x="0" y="6564160"/>
                  </a:lnTo>
                  <a:lnTo>
                    <a:pt x="0" y="0"/>
                  </a:lnTo>
                  <a:close/>
                </a:path>
              </a:pathLst>
            </a:custGeom>
            <a:blipFill>
              <a:blip r:embed="rId7"/>
              <a:stretch>
                <a:fillRect l="0" t="0" r="0" b="0"/>
              </a:stretch>
            </a:blipFill>
          </p:spPr>
        </p:sp>
        <p:sp>
          <p:nvSpPr>
            <p:cNvPr name="Freeform 10" id="10"/>
            <p:cNvSpPr/>
            <p:nvPr/>
          </p:nvSpPr>
          <p:spPr>
            <a:xfrm flipH="false" flipV="false" rot="0">
              <a:off x="7273523" y="0"/>
              <a:ext cx="4694201" cy="6524143"/>
            </a:xfrm>
            <a:custGeom>
              <a:avLst/>
              <a:gdLst/>
              <a:ahLst/>
              <a:cxnLst/>
              <a:rect r="r" b="b" t="t" l="l"/>
              <a:pathLst>
                <a:path h="6524143" w="4694201">
                  <a:moveTo>
                    <a:pt x="0" y="0"/>
                  </a:moveTo>
                  <a:lnTo>
                    <a:pt x="4694200" y="0"/>
                  </a:lnTo>
                  <a:lnTo>
                    <a:pt x="4694200" y="6524143"/>
                  </a:lnTo>
                  <a:lnTo>
                    <a:pt x="0" y="6524143"/>
                  </a:lnTo>
                  <a:lnTo>
                    <a:pt x="0" y="0"/>
                  </a:lnTo>
                  <a:close/>
                </a:path>
              </a:pathLst>
            </a:custGeom>
            <a:blipFill>
              <a:blip r:embed="rId8"/>
              <a:stretch>
                <a:fillRect l="0" t="0" r="0" b="0"/>
              </a:stretch>
            </a:blipFill>
          </p:spPr>
        </p:sp>
      </p:grpSp>
      <p:sp>
        <p:nvSpPr>
          <p:cNvPr name="TextBox 11" id="11"/>
          <p:cNvSpPr txBox="true"/>
          <p:nvPr/>
        </p:nvSpPr>
        <p:spPr>
          <a:xfrm rot="0">
            <a:off x="1028700" y="962025"/>
            <a:ext cx="5365395" cy="588473"/>
          </a:xfrm>
          <a:prstGeom prst="rect">
            <a:avLst/>
          </a:prstGeom>
        </p:spPr>
        <p:txBody>
          <a:bodyPr anchor="t" rtlCol="false" tIns="0" lIns="0" bIns="0" rIns="0">
            <a:spAutoFit/>
          </a:bodyPr>
          <a:lstStyle/>
          <a:p>
            <a:pPr>
              <a:lnSpc>
                <a:spcPts val="4839"/>
              </a:lnSpc>
              <a:spcBef>
                <a:spcPct val="0"/>
              </a:spcBef>
            </a:pPr>
            <a:r>
              <a:rPr lang="en-US" sz="3456">
                <a:solidFill>
                  <a:srgbClr val="000000"/>
                </a:solidFill>
                <a:latin typeface="Loubag Bold"/>
              </a:rPr>
              <a:t>CLUSTERING</a:t>
            </a:r>
          </a:p>
        </p:txBody>
      </p:sp>
      <p:sp>
        <p:nvSpPr>
          <p:cNvPr name="TextBox 12" id="12"/>
          <p:cNvSpPr txBox="true"/>
          <p:nvPr/>
        </p:nvSpPr>
        <p:spPr>
          <a:xfrm rot="0">
            <a:off x="1028700" y="1581153"/>
            <a:ext cx="9488214" cy="772699"/>
          </a:xfrm>
          <a:prstGeom prst="rect">
            <a:avLst/>
          </a:prstGeom>
        </p:spPr>
        <p:txBody>
          <a:bodyPr anchor="t" rtlCol="false" tIns="0" lIns="0" bIns="0" rIns="0">
            <a:spAutoFit/>
          </a:bodyPr>
          <a:lstStyle/>
          <a:p>
            <a:pPr>
              <a:lnSpc>
                <a:spcPts val="6235"/>
              </a:lnSpc>
              <a:spcBef>
                <a:spcPct val="0"/>
              </a:spcBef>
            </a:pPr>
            <a:r>
              <a:rPr lang="en-US" sz="4453">
                <a:solidFill>
                  <a:srgbClr val="1ED760"/>
                </a:solidFill>
                <a:latin typeface="Loubag Bold"/>
              </a:rPr>
              <a:t>KMEANS CLUSTER SAMPLES</a:t>
            </a:r>
          </a:p>
        </p:txBody>
      </p:sp>
      <p:sp>
        <p:nvSpPr>
          <p:cNvPr name="TextBox 13" id="13"/>
          <p:cNvSpPr txBox="true"/>
          <p:nvPr/>
        </p:nvSpPr>
        <p:spPr>
          <a:xfrm rot="0">
            <a:off x="1028700" y="2411002"/>
            <a:ext cx="14667885" cy="409090"/>
          </a:xfrm>
          <a:prstGeom prst="rect">
            <a:avLst/>
          </a:prstGeom>
        </p:spPr>
        <p:txBody>
          <a:bodyPr anchor="t" rtlCol="false" tIns="0" lIns="0" bIns="0" rIns="0">
            <a:spAutoFit/>
          </a:bodyPr>
          <a:lstStyle/>
          <a:p>
            <a:pPr>
              <a:lnSpc>
                <a:spcPts val="3176"/>
              </a:lnSpc>
              <a:spcBef>
                <a:spcPct val="0"/>
              </a:spcBef>
            </a:pPr>
            <a:r>
              <a:rPr lang="en-US" sz="2269">
                <a:solidFill>
                  <a:srgbClr val="000000"/>
                </a:solidFill>
                <a:latin typeface="Poppins Bold Italics"/>
              </a:rPr>
              <a:t>Looking at our most consistent cluster according to our Silhouette Score, K = 2</a:t>
            </a:r>
          </a:p>
        </p:txBody>
      </p:sp>
      <p:sp>
        <p:nvSpPr>
          <p:cNvPr name="TextBox 14" id="14"/>
          <p:cNvSpPr txBox="true"/>
          <p:nvPr/>
        </p:nvSpPr>
        <p:spPr>
          <a:xfrm rot="0">
            <a:off x="4165451" y="2877242"/>
            <a:ext cx="1555539" cy="409090"/>
          </a:xfrm>
          <a:prstGeom prst="rect">
            <a:avLst/>
          </a:prstGeom>
        </p:spPr>
        <p:txBody>
          <a:bodyPr anchor="t" rtlCol="false" tIns="0" lIns="0" bIns="0" rIns="0">
            <a:spAutoFit/>
          </a:bodyPr>
          <a:lstStyle/>
          <a:p>
            <a:pPr algn="ctr">
              <a:lnSpc>
                <a:spcPts val="3176"/>
              </a:lnSpc>
              <a:spcBef>
                <a:spcPct val="0"/>
              </a:spcBef>
            </a:pPr>
            <a:r>
              <a:rPr lang="en-US" sz="2269">
                <a:solidFill>
                  <a:srgbClr val="000000"/>
                </a:solidFill>
                <a:latin typeface="Poppins Bold Italics"/>
              </a:rPr>
              <a:t>Cluster 1</a:t>
            </a:r>
          </a:p>
        </p:txBody>
      </p:sp>
      <p:sp>
        <p:nvSpPr>
          <p:cNvPr name="TextBox 15" id="15"/>
          <p:cNvSpPr txBox="true"/>
          <p:nvPr/>
        </p:nvSpPr>
        <p:spPr>
          <a:xfrm rot="0">
            <a:off x="12854127" y="2877242"/>
            <a:ext cx="1555539" cy="409090"/>
          </a:xfrm>
          <a:prstGeom prst="rect">
            <a:avLst/>
          </a:prstGeom>
        </p:spPr>
        <p:txBody>
          <a:bodyPr anchor="t" rtlCol="false" tIns="0" lIns="0" bIns="0" rIns="0">
            <a:spAutoFit/>
          </a:bodyPr>
          <a:lstStyle/>
          <a:p>
            <a:pPr algn="ctr">
              <a:lnSpc>
                <a:spcPts val="3176"/>
              </a:lnSpc>
              <a:spcBef>
                <a:spcPct val="0"/>
              </a:spcBef>
            </a:pPr>
            <a:r>
              <a:rPr lang="en-US" sz="2269">
                <a:solidFill>
                  <a:srgbClr val="000000"/>
                </a:solidFill>
                <a:latin typeface="Poppins Bold Italics"/>
              </a:rPr>
              <a:t>Cluster 2</a:t>
            </a:r>
          </a:p>
        </p:txBody>
      </p:sp>
      <p:sp>
        <p:nvSpPr>
          <p:cNvPr name="AutoShape 16" id="16"/>
          <p:cNvSpPr/>
          <p:nvPr/>
        </p:nvSpPr>
        <p:spPr>
          <a:xfrm flipV="true">
            <a:off x="9029668" y="2943917"/>
            <a:ext cx="0" cy="5514283"/>
          </a:xfrm>
          <a:prstGeom prst="line">
            <a:avLst/>
          </a:prstGeom>
          <a:ln cap="flat" w="38100">
            <a:solidFill>
              <a:srgbClr val="000000"/>
            </a:solidFill>
            <a:prstDash val="solid"/>
            <a:headEnd type="none" len="sm" w="sm"/>
            <a:tailEnd type="none" len="sm" w="sm"/>
          </a:ln>
        </p:spPr>
      </p:sp>
      <p:sp>
        <p:nvSpPr>
          <p:cNvPr name="TextBox 17" id="17"/>
          <p:cNvSpPr txBox="true"/>
          <p:nvPr/>
        </p:nvSpPr>
        <p:spPr>
          <a:xfrm rot="0">
            <a:off x="1695725" y="8515350"/>
            <a:ext cx="14667885" cy="1609240"/>
          </a:xfrm>
          <a:prstGeom prst="rect">
            <a:avLst/>
          </a:prstGeom>
        </p:spPr>
        <p:txBody>
          <a:bodyPr anchor="t" rtlCol="false" tIns="0" lIns="0" bIns="0" rIns="0">
            <a:spAutoFit/>
          </a:bodyPr>
          <a:lstStyle/>
          <a:p>
            <a:pPr algn="ctr">
              <a:lnSpc>
                <a:spcPts val="3176"/>
              </a:lnSpc>
              <a:spcBef>
                <a:spcPct val="0"/>
              </a:spcBef>
            </a:pPr>
            <a:r>
              <a:rPr lang="en-US" sz="2269">
                <a:solidFill>
                  <a:srgbClr val="000000"/>
                </a:solidFill>
                <a:latin typeface="Poppins Italics"/>
              </a:rPr>
              <a:t>Hard to tell without listening to the music, but seems to be grouped by mood - We have some odd mixes together though such as Death Metal and Disney (not shown here, but this is a common occurrence among other K sizes). KMeans seems to generalize into two large moods: more moody music, slower and more upbeat music.</a:t>
            </a:r>
          </a:p>
        </p:txBody>
      </p:sp>
      <p:sp>
        <p:nvSpPr>
          <p:cNvPr name="TextBox 18" id="18"/>
          <p:cNvSpPr txBox="true"/>
          <p:nvPr/>
        </p:nvSpPr>
        <p:spPr>
          <a:xfrm rot="0">
            <a:off x="17710441" y="-104775"/>
            <a:ext cx="409352" cy="618490"/>
          </a:xfrm>
          <a:prstGeom prst="rect">
            <a:avLst/>
          </a:prstGeom>
        </p:spPr>
        <p:txBody>
          <a:bodyPr anchor="t" rtlCol="false" tIns="0" lIns="0" bIns="0" rIns="0">
            <a:spAutoFit/>
          </a:bodyPr>
          <a:lstStyle/>
          <a:p>
            <a:pPr algn="ctr">
              <a:lnSpc>
                <a:spcPts val="4759"/>
              </a:lnSpc>
            </a:pPr>
            <a:r>
              <a:rPr lang="en-US" sz="3399">
                <a:solidFill>
                  <a:srgbClr val="000000"/>
                </a:solidFill>
                <a:latin typeface="Poppins"/>
              </a:rPr>
              <a:t>10</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666" r="0" b="-16666"/>
            </a:stretch>
          </a:blipFill>
        </p:spPr>
      </p:sp>
      <p:sp>
        <p:nvSpPr>
          <p:cNvPr name="Freeform 3" id="3"/>
          <p:cNvSpPr/>
          <p:nvPr/>
        </p:nvSpPr>
        <p:spPr>
          <a:xfrm flipH="false" flipV="false" rot="0">
            <a:off x="1028700" y="3694487"/>
            <a:ext cx="6991132" cy="5355998"/>
          </a:xfrm>
          <a:custGeom>
            <a:avLst/>
            <a:gdLst/>
            <a:ahLst/>
            <a:cxnLst/>
            <a:rect r="r" b="b" t="t" l="l"/>
            <a:pathLst>
              <a:path h="5355998" w="6991132">
                <a:moveTo>
                  <a:pt x="0" y="0"/>
                </a:moveTo>
                <a:lnTo>
                  <a:pt x="6991132" y="0"/>
                </a:lnTo>
                <a:lnTo>
                  <a:pt x="6991132" y="5355998"/>
                </a:lnTo>
                <a:lnTo>
                  <a:pt x="0" y="5355998"/>
                </a:lnTo>
                <a:lnTo>
                  <a:pt x="0" y="0"/>
                </a:lnTo>
                <a:close/>
              </a:path>
            </a:pathLst>
          </a:custGeom>
          <a:blipFill>
            <a:blip r:embed="rId3"/>
            <a:stretch>
              <a:fillRect l="-8788" t="-6500" r="0" b="0"/>
            </a:stretch>
          </a:blipFill>
        </p:spPr>
      </p:sp>
      <p:sp>
        <p:nvSpPr>
          <p:cNvPr name="Freeform 4" id="4"/>
          <p:cNvSpPr/>
          <p:nvPr/>
        </p:nvSpPr>
        <p:spPr>
          <a:xfrm flipH="false" flipV="false" rot="0">
            <a:off x="10265396" y="3694487"/>
            <a:ext cx="6993904" cy="5327769"/>
          </a:xfrm>
          <a:custGeom>
            <a:avLst/>
            <a:gdLst/>
            <a:ahLst/>
            <a:cxnLst/>
            <a:rect r="r" b="b" t="t" l="l"/>
            <a:pathLst>
              <a:path h="5327769" w="6993904">
                <a:moveTo>
                  <a:pt x="0" y="0"/>
                </a:moveTo>
                <a:lnTo>
                  <a:pt x="6993904" y="0"/>
                </a:lnTo>
                <a:lnTo>
                  <a:pt x="6993904" y="5327769"/>
                </a:lnTo>
                <a:lnTo>
                  <a:pt x="0" y="5327769"/>
                </a:lnTo>
                <a:lnTo>
                  <a:pt x="0" y="0"/>
                </a:lnTo>
                <a:close/>
              </a:path>
            </a:pathLst>
          </a:custGeom>
          <a:blipFill>
            <a:blip r:embed="rId4"/>
            <a:stretch>
              <a:fillRect l="-8745" t="-7065" r="0" b="0"/>
            </a:stretch>
          </a:blipFill>
        </p:spPr>
      </p:sp>
      <p:sp>
        <p:nvSpPr>
          <p:cNvPr name="TextBox 5" id="5"/>
          <p:cNvSpPr txBox="true"/>
          <p:nvPr/>
        </p:nvSpPr>
        <p:spPr>
          <a:xfrm rot="0">
            <a:off x="1028700" y="962025"/>
            <a:ext cx="5365395" cy="588473"/>
          </a:xfrm>
          <a:prstGeom prst="rect">
            <a:avLst/>
          </a:prstGeom>
        </p:spPr>
        <p:txBody>
          <a:bodyPr anchor="t" rtlCol="false" tIns="0" lIns="0" bIns="0" rIns="0">
            <a:spAutoFit/>
          </a:bodyPr>
          <a:lstStyle/>
          <a:p>
            <a:pPr>
              <a:lnSpc>
                <a:spcPts val="4839"/>
              </a:lnSpc>
              <a:spcBef>
                <a:spcPct val="0"/>
              </a:spcBef>
            </a:pPr>
            <a:r>
              <a:rPr lang="en-US" sz="3456">
                <a:solidFill>
                  <a:srgbClr val="000000"/>
                </a:solidFill>
                <a:latin typeface="Loubag Bold"/>
              </a:rPr>
              <a:t>CLUSTERING</a:t>
            </a:r>
          </a:p>
        </p:txBody>
      </p:sp>
      <p:sp>
        <p:nvSpPr>
          <p:cNvPr name="TextBox 6" id="6"/>
          <p:cNvSpPr txBox="true"/>
          <p:nvPr/>
        </p:nvSpPr>
        <p:spPr>
          <a:xfrm rot="0">
            <a:off x="1028700" y="1581153"/>
            <a:ext cx="14667885" cy="772699"/>
          </a:xfrm>
          <a:prstGeom prst="rect">
            <a:avLst/>
          </a:prstGeom>
        </p:spPr>
        <p:txBody>
          <a:bodyPr anchor="t" rtlCol="false" tIns="0" lIns="0" bIns="0" rIns="0">
            <a:spAutoFit/>
          </a:bodyPr>
          <a:lstStyle/>
          <a:p>
            <a:pPr>
              <a:lnSpc>
                <a:spcPts val="6235"/>
              </a:lnSpc>
              <a:spcBef>
                <a:spcPct val="0"/>
              </a:spcBef>
            </a:pPr>
            <a:r>
              <a:rPr lang="en-US" sz="4453">
                <a:solidFill>
                  <a:srgbClr val="1ED760"/>
                </a:solidFill>
                <a:latin typeface="Loubag Bold"/>
              </a:rPr>
              <a:t>HIERARCHIAL AGGLOMERATIVE - WARD’S LINKAGE</a:t>
            </a:r>
          </a:p>
        </p:txBody>
      </p:sp>
      <p:sp>
        <p:nvSpPr>
          <p:cNvPr name="TextBox 7" id="7"/>
          <p:cNvSpPr txBox="true"/>
          <p:nvPr/>
        </p:nvSpPr>
        <p:spPr>
          <a:xfrm rot="0">
            <a:off x="1028700" y="2420527"/>
            <a:ext cx="14667885" cy="350035"/>
          </a:xfrm>
          <a:prstGeom prst="rect">
            <a:avLst/>
          </a:prstGeom>
        </p:spPr>
        <p:txBody>
          <a:bodyPr anchor="t" rtlCol="false" tIns="0" lIns="0" bIns="0" rIns="0">
            <a:spAutoFit/>
          </a:bodyPr>
          <a:lstStyle/>
          <a:p>
            <a:pPr>
              <a:lnSpc>
                <a:spcPts val="2756"/>
              </a:lnSpc>
              <a:spcBef>
                <a:spcPct val="0"/>
              </a:spcBef>
            </a:pPr>
            <a:r>
              <a:rPr lang="en-US" sz="1969">
                <a:solidFill>
                  <a:srgbClr val="000000"/>
                </a:solidFill>
                <a:latin typeface="Poppins Bold Italics"/>
              </a:rPr>
              <a:t>Showing Original as a Benchmark &amp; Highest Cophenetic Correlation Coefficient as the Plots Do Not Vary Much </a:t>
            </a:r>
          </a:p>
        </p:txBody>
      </p:sp>
      <p:sp>
        <p:nvSpPr>
          <p:cNvPr name="TextBox 8" id="8"/>
          <p:cNvSpPr txBox="true"/>
          <p:nvPr/>
        </p:nvSpPr>
        <p:spPr>
          <a:xfrm rot="0">
            <a:off x="1451295" y="4143082"/>
            <a:ext cx="3892482" cy="276224"/>
          </a:xfrm>
          <a:prstGeom prst="rect">
            <a:avLst/>
          </a:prstGeom>
        </p:spPr>
        <p:txBody>
          <a:bodyPr anchor="t" rtlCol="false" tIns="0" lIns="0" bIns="0" rIns="0">
            <a:spAutoFit/>
          </a:bodyPr>
          <a:lstStyle/>
          <a:p>
            <a:pPr algn="ctr">
              <a:lnSpc>
                <a:spcPts val="2100"/>
              </a:lnSpc>
            </a:pPr>
            <a:r>
              <a:rPr lang="en-US" sz="1500">
                <a:solidFill>
                  <a:srgbClr val="000000"/>
                </a:solidFill>
                <a:latin typeface="Poppins"/>
              </a:rPr>
              <a:t>Cophenetic Correlation Coefficient = .52</a:t>
            </a:r>
          </a:p>
        </p:txBody>
      </p:sp>
      <p:sp>
        <p:nvSpPr>
          <p:cNvPr name="TextBox 9" id="9"/>
          <p:cNvSpPr txBox="true"/>
          <p:nvPr/>
        </p:nvSpPr>
        <p:spPr>
          <a:xfrm rot="0">
            <a:off x="10710966" y="4143082"/>
            <a:ext cx="3892482" cy="276224"/>
          </a:xfrm>
          <a:prstGeom prst="rect">
            <a:avLst/>
          </a:prstGeom>
        </p:spPr>
        <p:txBody>
          <a:bodyPr anchor="t" rtlCol="false" tIns="0" lIns="0" bIns="0" rIns="0">
            <a:spAutoFit/>
          </a:bodyPr>
          <a:lstStyle/>
          <a:p>
            <a:pPr algn="ctr">
              <a:lnSpc>
                <a:spcPts val="2100"/>
              </a:lnSpc>
            </a:pPr>
            <a:r>
              <a:rPr lang="en-US" sz="1500">
                <a:solidFill>
                  <a:srgbClr val="000000"/>
                </a:solidFill>
                <a:latin typeface="Poppins"/>
              </a:rPr>
              <a:t>Cophenetic Correlation Coefficient = .74</a:t>
            </a:r>
          </a:p>
        </p:txBody>
      </p:sp>
      <p:sp>
        <p:nvSpPr>
          <p:cNvPr name="TextBox 10" id="10"/>
          <p:cNvSpPr txBox="true"/>
          <p:nvPr/>
        </p:nvSpPr>
        <p:spPr>
          <a:xfrm rot="0">
            <a:off x="1028700" y="2713412"/>
            <a:ext cx="14667885" cy="692935"/>
          </a:xfrm>
          <a:prstGeom prst="rect">
            <a:avLst/>
          </a:prstGeom>
        </p:spPr>
        <p:txBody>
          <a:bodyPr anchor="t" rtlCol="false" tIns="0" lIns="0" bIns="0" rIns="0">
            <a:spAutoFit/>
          </a:bodyPr>
          <a:lstStyle/>
          <a:p>
            <a:pPr>
              <a:lnSpc>
                <a:spcPts val="2756"/>
              </a:lnSpc>
              <a:spcBef>
                <a:spcPct val="0"/>
              </a:spcBef>
            </a:pPr>
            <a:r>
              <a:rPr lang="en-US" sz="1969">
                <a:solidFill>
                  <a:srgbClr val="000000"/>
                </a:solidFill>
                <a:latin typeface="Poppins Italics"/>
              </a:rPr>
              <a:t>Note: Cophenetic Correlation Coefficient is a measure of how concise and good our clusters are given distance and dissimilarity in relation to the distance between the original data points. </a:t>
            </a:r>
          </a:p>
        </p:txBody>
      </p:sp>
      <p:sp>
        <p:nvSpPr>
          <p:cNvPr name="TextBox 11" id="11"/>
          <p:cNvSpPr txBox="true"/>
          <p:nvPr/>
        </p:nvSpPr>
        <p:spPr>
          <a:xfrm rot="0">
            <a:off x="1810057" y="9117160"/>
            <a:ext cx="14667885" cy="692935"/>
          </a:xfrm>
          <a:prstGeom prst="rect">
            <a:avLst/>
          </a:prstGeom>
        </p:spPr>
        <p:txBody>
          <a:bodyPr anchor="t" rtlCol="false" tIns="0" lIns="0" bIns="0" rIns="0">
            <a:spAutoFit/>
          </a:bodyPr>
          <a:lstStyle/>
          <a:p>
            <a:pPr algn="ctr">
              <a:lnSpc>
                <a:spcPts val="2756"/>
              </a:lnSpc>
              <a:spcBef>
                <a:spcPct val="0"/>
              </a:spcBef>
            </a:pPr>
            <a:r>
              <a:rPr lang="en-US" sz="1969">
                <a:solidFill>
                  <a:srgbClr val="000000"/>
                </a:solidFill>
                <a:latin typeface="Poppins Italics"/>
              </a:rPr>
              <a:t>Here, we can see that our Hierarchical clustering clustered our music in a similar way to KMeans where the groups are moods. Looking more into the samples, we can see that it is still representative of mood rather than genre. </a:t>
            </a:r>
          </a:p>
        </p:txBody>
      </p:sp>
      <p:sp>
        <p:nvSpPr>
          <p:cNvPr name="TextBox 12" id="12"/>
          <p:cNvSpPr txBox="true"/>
          <p:nvPr/>
        </p:nvSpPr>
        <p:spPr>
          <a:xfrm rot="0">
            <a:off x="17783047" y="-104775"/>
            <a:ext cx="276374" cy="618490"/>
          </a:xfrm>
          <a:prstGeom prst="rect">
            <a:avLst/>
          </a:prstGeom>
        </p:spPr>
        <p:txBody>
          <a:bodyPr anchor="t" rtlCol="false" tIns="0" lIns="0" bIns="0" rIns="0">
            <a:spAutoFit/>
          </a:bodyPr>
          <a:lstStyle/>
          <a:p>
            <a:pPr algn="ctr">
              <a:lnSpc>
                <a:spcPts val="4759"/>
              </a:lnSpc>
            </a:pPr>
            <a:r>
              <a:rPr lang="en-US" sz="3399">
                <a:solidFill>
                  <a:srgbClr val="000000"/>
                </a:solidFill>
                <a:latin typeface="Poppins"/>
              </a:rPr>
              <a:t>11</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666" r="0" b="-16666"/>
            </a:stretch>
          </a:blipFill>
        </p:spPr>
      </p:sp>
      <p:sp>
        <p:nvSpPr>
          <p:cNvPr name="TextBox 3" id="3"/>
          <p:cNvSpPr txBox="true"/>
          <p:nvPr/>
        </p:nvSpPr>
        <p:spPr>
          <a:xfrm rot="0">
            <a:off x="1028700" y="962025"/>
            <a:ext cx="5365395" cy="588473"/>
          </a:xfrm>
          <a:prstGeom prst="rect">
            <a:avLst/>
          </a:prstGeom>
        </p:spPr>
        <p:txBody>
          <a:bodyPr anchor="t" rtlCol="false" tIns="0" lIns="0" bIns="0" rIns="0">
            <a:spAutoFit/>
          </a:bodyPr>
          <a:lstStyle/>
          <a:p>
            <a:pPr>
              <a:lnSpc>
                <a:spcPts val="4839"/>
              </a:lnSpc>
              <a:spcBef>
                <a:spcPct val="0"/>
              </a:spcBef>
            </a:pPr>
            <a:r>
              <a:rPr lang="en-US" sz="3456">
                <a:solidFill>
                  <a:srgbClr val="000000"/>
                </a:solidFill>
                <a:latin typeface="Loubag Bold"/>
              </a:rPr>
              <a:t>CLUSTERING</a:t>
            </a:r>
          </a:p>
        </p:txBody>
      </p:sp>
      <p:sp>
        <p:nvSpPr>
          <p:cNvPr name="TextBox 4" id="4"/>
          <p:cNvSpPr txBox="true"/>
          <p:nvPr/>
        </p:nvSpPr>
        <p:spPr>
          <a:xfrm rot="0">
            <a:off x="1028700" y="1581153"/>
            <a:ext cx="14667885" cy="772699"/>
          </a:xfrm>
          <a:prstGeom prst="rect">
            <a:avLst/>
          </a:prstGeom>
        </p:spPr>
        <p:txBody>
          <a:bodyPr anchor="t" rtlCol="false" tIns="0" lIns="0" bIns="0" rIns="0">
            <a:spAutoFit/>
          </a:bodyPr>
          <a:lstStyle/>
          <a:p>
            <a:pPr>
              <a:lnSpc>
                <a:spcPts val="6235"/>
              </a:lnSpc>
              <a:spcBef>
                <a:spcPct val="0"/>
              </a:spcBef>
            </a:pPr>
            <a:r>
              <a:rPr lang="en-US" sz="4453">
                <a:solidFill>
                  <a:srgbClr val="1ED760"/>
                </a:solidFill>
                <a:latin typeface="Loubag Bold"/>
              </a:rPr>
              <a:t>OVERVIEW</a:t>
            </a:r>
          </a:p>
        </p:txBody>
      </p:sp>
      <p:sp>
        <p:nvSpPr>
          <p:cNvPr name="TextBox 5" id="5"/>
          <p:cNvSpPr txBox="true"/>
          <p:nvPr/>
        </p:nvSpPr>
        <p:spPr>
          <a:xfrm rot="0">
            <a:off x="1028700" y="2611027"/>
            <a:ext cx="14667885" cy="475130"/>
          </a:xfrm>
          <a:prstGeom prst="rect">
            <a:avLst/>
          </a:prstGeom>
        </p:spPr>
        <p:txBody>
          <a:bodyPr anchor="t" rtlCol="false" tIns="0" lIns="0" bIns="0" rIns="0">
            <a:spAutoFit/>
          </a:bodyPr>
          <a:lstStyle/>
          <a:p>
            <a:pPr>
              <a:lnSpc>
                <a:spcPts val="3736"/>
              </a:lnSpc>
              <a:spcBef>
                <a:spcPct val="0"/>
              </a:spcBef>
            </a:pPr>
            <a:r>
              <a:rPr lang="en-US" sz="2669">
                <a:solidFill>
                  <a:srgbClr val="000000"/>
                </a:solidFill>
                <a:latin typeface="Poppins Bold Italics"/>
              </a:rPr>
              <a:t>KMeans</a:t>
            </a:r>
          </a:p>
        </p:txBody>
      </p:sp>
      <p:sp>
        <p:nvSpPr>
          <p:cNvPr name="TextBox 6" id="6"/>
          <p:cNvSpPr txBox="true"/>
          <p:nvPr/>
        </p:nvSpPr>
        <p:spPr>
          <a:xfrm rot="0">
            <a:off x="1028700" y="3037262"/>
            <a:ext cx="14454209" cy="2286635"/>
          </a:xfrm>
          <a:prstGeom prst="rect">
            <a:avLst/>
          </a:prstGeom>
        </p:spPr>
        <p:txBody>
          <a:bodyPr anchor="t" rtlCol="false" tIns="0" lIns="0" bIns="0" rIns="0">
            <a:spAutoFit/>
          </a:bodyPr>
          <a:lstStyle/>
          <a:p>
            <a:pPr marL="561344" indent="-280672" lvl="1">
              <a:lnSpc>
                <a:spcPts val="3640"/>
              </a:lnSpc>
              <a:buFont typeface="Arial"/>
              <a:buChar char="•"/>
            </a:pPr>
            <a:r>
              <a:rPr lang="en-US" sz="2600">
                <a:solidFill>
                  <a:srgbClr val="000000"/>
                </a:solidFill>
                <a:latin typeface="Poppins"/>
              </a:rPr>
              <a:t>Cluster groups were consistent and expected</a:t>
            </a:r>
          </a:p>
          <a:p>
            <a:pPr marL="561344" indent="-280672" lvl="1">
              <a:lnSpc>
                <a:spcPts val="3640"/>
              </a:lnSpc>
              <a:buFont typeface="Arial"/>
              <a:buChar char="•"/>
            </a:pPr>
            <a:r>
              <a:rPr lang="en-US" sz="2600">
                <a:solidFill>
                  <a:srgbClr val="000000"/>
                </a:solidFill>
                <a:latin typeface="Poppins"/>
              </a:rPr>
              <a:t>As we go up in K size we lose consistency, but not too much</a:t>
            </a:r>
          </a:p>
          <a:p>
            <a:pPr marL="561344" indent="-280672" lvl="1">
              <a:lnSpc>
                <a:spcPts val="3640"/>
              </a:lnSpc>
              <a:buFont typeface="Arial"/>
              <a:buChar char="•"/>
            </a:pPr>
            <a:r>
              <a:rPr lang="en-US" sz="2600">
                <a:solidFill>
                  <a:srgbClr val="000000"/>
                </a:solidFill>
                <a:latin typeface="Poppins"/>
              </a:rPr>
              <a:t>Playlists would be mixes of moods</a:t>
            </a:r>
          </a:p>
          <a:p>
            <a:pPr marL="561344" indent="-280672" lvl="1">
              <a:lnSpc>
                <a:spcPts val="3640"/>
              </a:lnSpc>
              <a:buFont typeface="Arial"/>
              <a:buChar char="•"/>
            </a:pPr>
            <a:r>
              <a:rPr lang="en-US" sz="2600">
                <a:solidFill>
                  <a:srgbClr val="000000"/>
                </a:solidFill>
                <a:latin typeface="Poppins"/>
              </a:rPr>
              <a:t>In the future we can work towards looking into different ways to store music data to get more detailed groupings of moods within playlists</a:t>
            </a:r>
          </a:p>
        </p:txBody>
      </p:sp>
      <p:sp>
        <p:nvSpPr>
          <p:cNvPr name="TextBox 7" id="7"/>
          <p:cNvSpPr txBox="true"/>
          <p:nvPr/>
        </p:nvSpPr>
        <p:spPr>
          <a:xfrm rot="0">
            <a:off x="1028700" y="5581071"/>
            <a:ext cx="14667885" cy="475130"/>
          </a:xfrm>
          <a:prstGeom prst="rect">
            <a:avLst/>
          </a:prstGeom>
        </p:spPr>
        <p:txBody>
          <a:bodyPr anchor="t" rtlCol="false" tIns="0" lIns="0" bIns="0" rIns="0">
            <a:spAutoFit/>
          </a:bodyPr>
          <a:lstStyle/>
          <a:p>
            <a:pPr>
              <a:lnSpc>
                <a:spcPts val="3736"/>
              </a:lnSpc>
              <a:spcBef>
                <a:spcPct val="0"/>
              </a:spcBef>
            </a:pPr>
            <a:r>
              <a:rPr lang="en-US" sz="2669">
                <a:solidFill>
                  <a:srgbClr val="000000"/>
                </a:solidFill>
                <a:latin typeface="Poppins Bold Italics"/>
              </a:rPr>
              <a:t>Agglomerative Hierarchical - Ward’s Linkage</a:t>
            </a:r>
          </a:p>
        </p:txBody>
      </p:sp>
      <p:sp>
        <p:nvSpPr>
          <p:cNvPr name="TextBox 8" id="8"/>
          <p:cNvSpPr txBox="true"/>
          <p:nvPr/>
        </p:nvSpPr>
        <p:spPr>
          <a:xfrm rot="0">
            <a:off x="1028700" y="6007306"/>
            <a:ext cx="14454209" cy="3658235"/>
          </a:xfrm>
          <a:prstGeom prst="rect">
            <a:avLst/>
          </a:prstGeom>
        </p:spPr>
        <p:txBody>
          <a:bodyPr anchor="t" rtlCol="false" tIns="0" lIns="0" bIns="0" rIns="0">
            <a:spAutoFit/>
          </a:bodyPr>
          <a:lstStyle/>
          <a:p>
            <a:pPr marL="561344" indent="-280672" lvl="1">
              <a:lnSpc>
                <a:spcPts val="3640"/>
              </a:lnSpc>
              <a:buFont typeface="Arial"/>
              <a:buChar char="•"/>
            </a:pPr>
            <a:r>
              <a:rPr lang="en-US" sz="2600">
                <a:solidFill>
                  <a:srgbClr val="000000"/>
                </a:solidFill>
                <a:latin typeface="Poppins"/>
              </a:rPr>
              <a:t>Results unexpected - expected groupings to be based more on genre but in hindsight, it makes sense that we have groupings based on mood due to how detailed our attributes are</a:t>
            </a:r>
          </a:p>
          <a:p>
            <a:pPr marL="561344" indent="-280672" lvl="1">
              <a:lnSpc>
                <a:spcPts val="3640"/>
              </a:lnSpc>
              <a:buFont typeface="Arial"/>
              <a:buChar char="•"/>
            </a:pPr>
            <a:r>
              <a:rPr lang="en-US" sz="2600">
                <a:solidFill>
                  <a:srgbClr val="000000"/>
                </a:solidFill>
                <a:latin typeface="Poppins"/>
              </a:rPr>
              <a:t>Despite unexpected results, our clusters are still very cohesive - possibly more cohesive than KMeans clustering given our large Cophenetic Correlation Coefficient (.74 w/ 3 PCA Dataset)</a:t>
            </a:r>
          </a:p>
          <a:p>
            <a:pPr marL="561344" indent="-280672" lvl="1">
              <a:lnSpc>
                <a:spcPts val="3640"/>
              </a:lnSpc>
              <a:buFont typeface="Arial"/>
              <a:buChar char="•"/>
            </a:pPr>
            <a:r>
              <a:rPr lang="en-US" sz="2600">
                <a:solidFill>
                  <a:srgbClr val="000000"/>
                </a:solidFill>
                <a:latin typeface="Poppins"/>
              </a:rPr>
              <a:t>Again, might be viable to look into different attributes/music data to get closer to clusters of actual genres, even if the genres are defined on their mood</a:t>
            </a:r>
          </a:p>
        </p:txBody>
      </p:sp>
      <p:sp>
        <p:nvSpPr>
          <p:cNvPr name="TextBox 9" id="9"/>
          <p:cNvSpPr txBox="true"/>
          <p:nvPr/>
        </p:nvSpPr>
        <p:spPr>
          <a:xfrm rot="0">
            <a:off x="17747281" y="-104775"/>
            <a:ext cx="386507" cy="618490"/>
          </a:xfrm>
          <a:prstGeom prst="rect">
            <a:avLst/>
          </a:prstGeom>
        </p:spPr>
        <p:txBody>
          <a:bodyPr anchor="t" rtlCol="false" tIns="0" lIns="0" bIns="0" rIns="0">
            <a:spAutoFit/>
          </a:bodyPr>
          <a:lstStyle/>
          <a:p>
            <a:pPr algn="ctr">
              <a:lnSpc>
                <a:spcPts val="4759"/>
              </a:lnSpc>
            </a:pPr>
            <a:r>
              <a:rPr lang="en-US" sz="3399">
                <a:solidFill>
                  <a:srgbClr val="000000"/>
                </a:solidFill>
                <a:latin typeface="Poppins"/>
              </a:rPr>
              <a:t>12</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666" r="0" b="-16666"/>
            </a:stretch>
          </a:blipFill>
        </p:spPr>
      </p:sp>
      <p:sp>
        <p:nvSpPr>
          <p:cNvPr name="TextBox 3" id="3"/>
          <p:cNvSpPr txBox="true"/>
          <p:nvPr/>
        </p:nvSpPr>
        <p:spPr>
          <a:xfrm rot="0">
            <a:off x="1028700" y="962025"/>
            <a:ext cx="5365395" cy="588473"/>
          </a:xfrm>
          <a:prstGeom prst="rect">
            <a:avLst/>
          </a:prstGeom>
        </p:spPr>
        <p:txBody>
          <a:bodyPr anchor="t" rtlCol="false" tIns="0" lIns="0" bIns="0" rIns="0">
            <a:spAutoFit/>
          </a:bodyPr>
          <a:lstStyle/>
          <a:p>
            <a:pPr>
              <a:lnSpc>
                <a:spcPts val="4839"/>
              </a:lnSpc>
              <a:spcBef>
                <a:spcPct val="0"/>
              </a:spcBef>
            </a:pPr>
            <a:r>
              <a:rPr lang="en-US" sz="3456">
                <a:solidFill>
                  <a:srgbClr val="000000"/>
                </a:solidFill>
                <a:latin typeface="Loubag Bold"/>
              </a:rPr>
              <a:t>CLUSTERING</a:t>
            </a:r>
          </a:p>
        </p:txBody>
      </p:sp>
      <p:sp>
        <p:nvSpPr>
          <p:cNvPr name="TextBox 4" id="4"/>
          <p:cNvSpPr txBox="true"/>
          <p:nvPr/>
        </p:nvSpPr>
        <p:spPr>
          <a:xfrm rot="0">
            <a:off x="1028700" y="1581153"/>
            <a:ext cx="14667885" cy="772699"/>
          </a:xfrm>
          <a:prstGeom prst="rect">
            <a:avLst/>
          </a:prstGeom>
        </p:spPr>
        <p:txBody>
          <a:bodyPr anchor="t" rtlCol="false" tIns="0" lIns="0" bIns="0" rIns="0">
            <a:spAutoFit/>
          </a:bodyPr>
          <a:lstStyle/>
          <a:p>
            <a:pPr>
              <a:lnSpc>
                <a:spcPts val="6235"/>
              </a:lnSpc>
              <a:spcBef>
                <a:spcPct val="0"/>
              </a:spcBef>
            </a:pPr>
            <a:r>
              <a:rPr lang="en-US" sz="4453">
                <a:solidFill>
                  <a:srgbClr val="1ED760"/>
                </a:solidFill>
                <a:latin typeface="Loubag Bold"/>
              </a:rPr>
              <a:t>OVERVIEW</a:t>
            </a:r>
          </a:p>
        </p:txBody>
      </p:sp>
      <p:sp>
        <p:nvSpPr>
          <p:cNvPr name="TextBox 5" id="5"/>
          <p:cNvSpPr txBox="true"/>
          <p:nvPr/>
        </p:nvSpPr>
        <p:spPr>
          <a:xfrm rot="0">
            <a:off x="1028700" y="2611027"/>
            <a:ext cx="14667885" cy="475130"/>
          </a:xfrm>
          <a:prstGeom prst="rect">
            <a:avLst/>
          </a:prstGeom>
        </p:spPr>
        <p:txBody>
          <a:bodyPr anchor="t" rtlCol="false" tIns="0" lIns="0" bIns="0" rIns="0">
            <a:spAutoFit/>
          </a:bodyPr>
          <a:lstStyle/>
          <a:p>
            <a:pPr>
              <a:lnSpc>
                <a:spcPts val="3736"/>
              </a:lnSpc>
              <a:spcBef>
                <a:spcPct val="0"/>
              </a:spcBef>
            </a:pPr>
            <a:r>
              <a:rPr lang="en-US" sz="2669">
                <a:solidFill>
                  <a:srgbClr val="000000"/>
                </a:solidFill>
                <a:latin typeface="Poppins Bold Italics"/>
              </a:rPr>
              <a:t>Future Developments</a:t>
            </a:r>
          </a:p>
        </p:txBody>
      </p:sp>
      <p:sp>
        <p:nvSpPr>
          <p:cNvPr name="TextBox 6" id="6"/>
          <p:cNvSpPr txBox="true"/>
          <p:nvPr/>
        </p:nvSpPr>
        <p:spPr>
          <a:xfrm rot="0">
            <a:off x="1028700" y="3008687"/>
            <a:ext cx="16230600" cy="6531610"/>
          </a:xfrm>
          <a:prstGeom prst="rect">
            <a:avLst/>
          </a:prstGeom>
        </p:spPr>
        <p:txBody>
          <a:bodyPr anchor="t" rtlCol="false" tIns="0" lIns="0" bIns="0" rIns="0">
            <a:spAutoFit/>
          </a:bodyPr>
          <a:lstStyle/>
          <a:p>
            <a:pPr marL="669291" indent="-334646" lvl="1">
              <a:lnSpc>
                <a:spcPts val="4340"/>
              </a:lnSpc>
              <a:buFont typeface="Arial"/>
              <a:buChar char="•"/>
            </a:pPr>
            <a:r>
              <a:rPr lang="en-US" sz="3100">
                <a:solidFill>
                  <a:srgbClr val="000000"/>
                </a:solidFill>
                <a:latin typeface="Poppins"/>
              </a:rPr>
              <a:t>Looking into different types of Spotify datasets/attributes (if applicable) to get different views of the music, possibly even directly porting their API into our analysis to play with different sections of the data.</a:t>
            </a:r>
          </a:p>
          <a:p>
            <a:pPr marL="669291" indent="-334646" lvl="1">
              <a:lnSpc>
                <a:spcPts val="4340"/>
              </a:lnSpc>
              <a:buFont typeface="Arial"/>
              <a:buChar char="•"/>
            </a:pPr>
            <a:r>
              <a:rPr lang="en-US" sz="3100">
                <a:solidFill>
                  <a:srgbClr val="000000"/>
                </a:solidFill>
                <a:latin typeface="Poppins"/>
              </a:rPr>
              <a:t>Overall, looking into ways in which we can get our models to not generalize too much to get different, more detailed groups of the different moods that can be found within a given playlist</a:t>
            </a:r>
          </a:p>
          <a:p>
            <a:pPr marL="669291" indent="-334646" lvl="1">
              <a:lnSpc>
                <a:spcPts val="4340"/>
              </a:lnSpc>
              <a:buFont typeface="Arial"/>
              <a:buChar char="•"/>
            </a:pPr>
            <a:r>
              <a:rPr lang="en-US" sz="3100">
                <a:solidFill>
                  <a:srgbClr val="000000"/>
                </a:solidFill>
                <a:latin typeface="Poppins"/>
              </a:rPr>
              <a:t>Possibly pursuing a survey study to understand listening behavior more as there is a lack of information surrounding how users make and interact with playlists on the app. This would give us more insight into listening habits and can help us not only support our claims of playlist making being hard to do but also to identify other vulnerabilities and inefficiencies within the app experience</a:t>
            </a:r>
          </a:p>
        </p:txBody>
      </p:sp>
      <p:sp>
        <p:nvSpPr>
          <p:cNvPr name="TextBox 7" id="7"/>
          <p:cNvSpPr txBox="true"/>
          <p:nvPr/>
        </p:nvSpPr>
        <p:spPr>
          <a:xfrm rot="0">
            <a:off x="17744267" y="-104775"/>
            <a:ext cx="392534" cy="618490"/>
          </a:xfrm>
          <a:prstGeom prst="rect">
            <a:avLst/>
          </a:prstGeom>
        </p:spPr>
        <p:txBody>
          <a:bodyPr anchor="t" rtlCol="false" tIns="0" lIns="0" bIns="0" rIns="0">
            <a:spAutoFit/>
          </a:bodyPr>
          <a:lstStyle/>
          <a:p>
            <a:pPr algn="ctr">
              <a:lnSpc>
                <a:spcPts val="4759"/>
              </a:lnSpc>
            </a:pPr>
            <a:r>
              <a:rPr lang="en-US" sz="3399">
                <a:solidFill>
                  <a:srgbClr val="000000"/>
                </a:solidFill>
                <a:latin typeface="Poppins"/>
              </a:rPr>
              <a:t>13</a:t>
            </a:r>
          </a:p>
        </p:txBody>
      </p:sp>
    </p:spTree>
  </p:cSld>
  <p:clrMapOvr>
    <a:masterClrMapping/>
  </p:clrMapOvr>
</p:sld>
</file>

<file path=ppt/slides/slide15.xml><?xml version="1.0" encoding="utf-8"?>
<p:sld xmlns:p="http://schemas.openxmlformats.org/presentationml/2006/main" xmlns:a="http://schemas.openxmlformats.org/drawingml/2006/main">
  <p:cSld>
    <p:bg>
      <p:bgPr>
        <a:solidFill>
          <a:srgbClr val="1ED760"/>
        </a:solidFill>
      </p:bgPr>
    </p:bg>
    <p:spTree>
      <p:nvGrpSpPr>
        <p:cNvPr id="1" name=""/>
        <p:cNvGrpSpPr/>
        <p:nvPr/>
      </p:nvGrpSpPr>
      <p:grpSpPr>
        <a:xfrm>
          <a:off x="0" y="0"/>
          <a:ext cx="0" cy="0"/>
          <a:chOff x="0" y="0"/>
          <a:chExt cx="0" cy="0"/>
        </a:xfrm>
      </p:grpSpPr>
      <p:sp>
        <p:nvSpPr>
          <p:cNvPr name="TextBox 2" id="2"/>
          <p:cNvSpPr txBox="true"/>
          <p:nvPr/>
        </p:nvSpPr>
        <p:spPr>
          <a:xfrm rot="0">
            <a:off x="4740622" y="4071290"/>
            <a:ext cx="8806755" cy="1925345"/>
          </a:xfrm>
          <a:prstGeom prst="rect">
            <a:avLst/>
          </a:prstGeom>
        </p:spPr>
        <p:txBody>
          <a:bodyPr anchor="t" rtlCol="false" tIns="0" lIns="0" bIns="0" rIns="0">
            <a:spAutoFit/>
          </a:bodyPr>
          <a:lstStyle/>
          <a:p>
            <a:pPr algn="ctr">
              <a:lnSpc>
                <a:spcPts val="15678"/>
              </a:lnSpc>
            </a:pPr>
            <a:r>
              <a:rPr lang="en-US" sz="11199">
                <a:solidFill>
                  <a:srgbClr val="000000"/>
                </a:solidFill>
                <a:latin typeface="Loubag Bold"/>
              </a:rPr>
              <a:t>Questions?</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3255272" y="-896443"/>
            <a:ext cx="1378419" cy="12079887"/>
            <a:chOff x="0" y="0"/>
            <a:chExt cx="363040" cy="3181534"/>
          </a:xfrm>
        </p:grpSpPr>
        <p:sp>
          <p:nvSpPr>
            <p:cNvPr name="Freeform 3" id="3"/>
            <p:cNvSpPr/>
            <p:nvPr/>
          </p:nvSpPr>
          <p:spPr>
            <a:xfrm flipH="false" flipV="false" rot="0">
              <a:off x="0" y="0"/>
              <a:ext cx="363040" cy="3181534"/>
            </a:xfrm>
            <a:custGeom>
              <a:avLst/>
              <a:gdLst/>
              <a:ahLst/>
              <a:cxnLst/>
              <a:rect r="r" b="b" t="t" l="l"/>
              <a:pathLst>
                <a:path h="3181534" w="363040">
                  <a:moveTo>
                    <a:pt x="181520" y="0"/>
                  </a:moveTo>
                  <a:lnTo>
                    <a:pt x="181520" y="0"/>
                  </a:lnTo>
                  <a:cubicBezTo>
                    <a:pt x="281771" y="0"/>
                    <a:pt x="363040" y="81269"/>
                    <a:pt x="363040" y="181520"/>
                  </a:cubicBezTo>
                  <a:lnTo>
                    <a:pt x="363040" y="3000014"/>
                  </a:lnTo>
                  <a:cubicBezTo>
                    <a:pt x="363040" y="3100265"/>
                    <a:pt x="281771" y="3181534"/>
                    <a:pt x="181520" y="3181534"/>
                  </a:cubicBezTo>
                  <a:lnTo>
                    <a:pt x="181520" y="3181534"/>
                  </a:lnTo>
                  <a:cubicBezTo>
                    <a:pt x="81269" y="3181534"/>
                    <a:pt x="0" y="3100265"/>
                    <a:pt x="0" y="3000014"/>
                  </a:cubicBezTo>
                  <a:lnTo>
                    <a:pt x="0" y="181520"/>
                  </a:lnTo>
                  <a:cubicBezTo>
                    <a:pt x="0" y="81269"/>
                    <a:pt x="81269" y="0"/>
                    <a:pt x="181520" y="0"/>
                  </a:cubicBezTo>
                  <a:close/>
                </a:path>
              </a:pathLst>
            </a:custGeom>
            <a:solidFill>
              <a:srgbClr val="1ED760"/>
            </a:solidFill>
          </p:spPr>
        </p:sp>
        <p:sp>
          <p:nvSpPr>
            <p:cNvPr name="TextBox 4" id="4"/>
            <p:cNvSpPr txBox="true"/>
            <p:nvPr/>
          </p:nvSpPr>
          <p:spPr>
            <a:xfrm>
              <a:off x="0" y="-47625"/>
              <a:ext cx="363040" cy="3229159"/>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6505147" y="9258300"/>
            <a:ext cx="3086100" cy="3086100"/>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ED760"/>
            </a:solidFill>
          </p:spPr>
        </p:sp>
        <p:sp>
          <p:nvSpPr>
            <p:cNvPr name="TextBox 7" id="7"/>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10200578" y="407424"/>
            <a:ext cx="4272294" cy="4255182"/>
          </a:xfrm>
          <a:custGeom>
            <a:avLst/>
            <a:gdLst/>
            <a:ahLst/>
            <a:cxnLst/>
            <a:rect r="r" b="b" t="t" l="l"/>
            <a:pathLst>
              <a:path h="4255182" w="4272294">
                <a:moveTo>
                  <a:pt x="0" y="0"/>
                </a:moveTo>
                <a:lnTo>
                  <a:pt x="4272294" y="0"/>
                </a:lnTo>
                <a:lnTo>
                  <a:pt x="4272294" y="4255181"/>
                </a:lnTo>
                <a:lnTo>
                  <a:pt x="0" y="4255181"/>
                </a:lnTo>
                <a:lnTo>
                  <a:pt x="0" y="0"/>
                </a:lnTo>
                <a:close/>
              </a:path>
            </a:pathLst>
          </a:custGeom>
          <a:blipFill>
            <a:blip r:embed="rId2"/>
            <a:stretch>
              <a:fillRect l="0" t="0" r="0" b="0"/>
            </a:stretch>
          </a:blipFill>
        </p:spPr>
      </p:sp>
      <p:sp>
        <p:nvSpPr>
          <p:cNvPr name="Freeform 9" id="9"/>
          <p:cNvSpPr/>
          <p:nvPr/>
        </p:nvSpPr>
        <p:spPr>
          <a:xfrm flipH="false" flipV="false" rot="0">
            <a:off x="13402939" y="5003118"/>
            <a:ext cx="3856361" cy="4255182"/>
          </a:xfrm>
          <a:custGeom>
            <a:avLst/>
            <a:gdLst/>
            <a:ahLst/>
            <a:cxnLst/>
            <a:rect r="r" b="b" t="t" l="l"/>
            <a:pathLst>
              <a:path h="4255182" w="3856361">
                <a:moveTo>
                  <a:pt x="0" y="0"/>
                </a:moveTo>
                <a:lnTo>
                  <a:pt x="3856361" y="0"/>
                </a:lnTo>
                <a:lnTo>
                  <a:pt x="3856361" y="4255182"/>
                </a:lnTo>
                <a:lnTo>
                  <a:pt x="0" y="4255182"/>
                </a:lnTo>
                <a:lnTo>
                  <a:pt x="0" y="0"/>
                </a:lnTo>
                <a:close/>
              </a:path>
            </a:pathLst>
          </a:custGeom>
          <a:blipFill>
            <a:blip r:embed="rId3"/>
            <a:stretch>
              <a:fillRect l="0" t="0" r="0" b="0"/>
            </a:stretch>
          </a:blipFill>
        </p:spPr>
      </p:sp>
      <p:sp>
        <p:nvSpPr>
          <p:cNvPr name="Freeform 10" id="10"/>
          <p:cNvSpPr/>
          <p:nvPr/>
        </p:nvSpPr>
        <p:spPr>
          <a:xfrm flipH="false" flipV="false" rot="0">
            <a:off x="14924938" y="1211498"/>
            <a:ext cx="6169379" cy="2647033"/>
          </a:xfrm>
          <a:custGeom>
            <a:avLst/>
            <a:gdLst/>
            <a:ahLst/>
            <a:cxnLst/>
            <a:rect r="r" b="b" t="t" l="l"/>
            <a:pathLst>
              <a:path h="2647033" w="6169379">
                <a:moveTo>
                  <a:pt x="0" y="0"/>
                </a:moveTo>
                <a:lnTo>
                  <a:pt x="6169379" y="0"/>
                </a:lnTo>
                <a:lnTo>
                  <a:pt x="6169379" y="2647033"/>
                </a:lnTo>
                <a:lnTo>
                  <a:pt x="0" y="2647033"/>
                </a:lnTo>
                <a:lnTo>
                  <a:pt x="0" y="0"/>
                </a:lnTo>
                <a:close/>
              </a:path>
            </a:pathLst>
          </a:custGeom>
          <a:blipFill>
            <a:blip r:embed="rId4"/>
            <a:stretch>
              <a:fillRect l="0" t="0" r="0" b="0"/>
            </a:stretch>
          </a:blipFill>
        </p:spPr>
      </p:sp>
      <p:sp>
        <p:nvSpPr>
          <p:cNvPr name="Freeform 11" id="11"/>
          <p:cNvSpPr/>
          <p:nvPr/>
        </p:nvSpPr>
        <p:spPr>
          <a:xfrm flipH="false" flipV="false" rot="0">
            <a:off x="14924938" y="1879627"/>
            <a:ext cx="1812013" cy="285392"/>
          </a:xfrm>
          <a:custGeom>
            <a:avLst/>
            <a:gdLst/>
            <a:ahLst/>
            <a:cxnLst/>
            <a:rect r="r" b="b" t="t" l="l"/>
            <a:pathLst>
              <a:path h="285392" w="1812013">
                <a:moveTo>
                  <a:pt x="0" y="0"/>
                </a:moveTo>
                <a:lnTo>
                  <a:pt x="1812013" y="0"/>
                </a:lnTo>
                <a:lnTo>
                  <a:pt x="1812013" y="285392"/>
                </a:lnTo>
                <a:lnTo>
                  <a:pt x="0" y="28539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2" id="12"/>
          <p:cNvSpPr/>
          <p:nvPr/>
        </p:nvSpPr>
        <p:spPr>
          <a:xfrm flipH="false" flipV="false" rot="0">
            <a:off x="10584071" y="3836134"/>
            <a:ext cx="1306394" cy="205757"/>
          </a:xfrm>
          <a:custGeom>
            <a:avLst/>
            <a:gdLst/>
            <a:ahLst/>
            <a:cxnLst/>
            <a:rect r="r" b="b" t="t" l="l"/>
            <a:pathLst>
              <a:path h="205757" w="1306394">
                <a:moveTo>
                  <a:pt x="0" y="0"/>
                </a:moveTo>
                <a:lnTo>
                  <a:pt x="1306394" y="0"/>
                </a:lnTo>
                <a:lnTo>
                  <a:pt x="1306394" y="205757"/>
                </a:lnTo>
                <a:lnTo>
                  <a:pt x="0" y="20575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3" id="13"/>
          <p:cNvSpPr/>
          <p:nvPr/>
        </p:nvSpPr>
        <p:spPr>
          <a:xfrm flipH="false" flipV="false" rot="0">
            <a:off x="13534745" y="8495120"/>
            <a:ext cx="1390193" cy="218955"/>
          </a:xfrm>
          <a:custGeom>
            <a:avLst/>
            <a:gdLst/>
            <a:ahLst/>
            <a:cxnLst/>
            <a:rect r="r" b="b" t="t" l="l"/>
            <a:pathLst>
              <a:path h="218955" w="1390193">
                <a:moveTo>
                  <a:pt x="0" y="0"/>
                </a:moveTo>
                <a:lnTo>
                  <a:pt x="1390193" y="0"/>
                </a:lnTo>
                <a:lnTo>
                  <a:pt x="1390193" y="218956"/>
                </a:lnTo>
                <a:lnTo>
                  <a:pt x="0" y="21895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4" id="14"/>
          <p:cNvSpPr/>
          <p:nvPr/>
        </p:nvSpPr>
        <p:spPr>
          <a:xfrm flipH="false" flipV="false" rot="0">
            <a:off x="9719320" y="5789334"/>
            <a:ext cx="3236099" cy="2682751"/>
          </a:xfrm>
          <a:custGeom>
            <a:avLst/>
            <a:gdLst/>
            <a:ahLst/>
            <a:cxnLst/>
            <a:rect r="r" b="b" t="t" l="l"/>
            <a:pathLst>
              <a:path h="2682751" w="3236099">
                <a:moveTo>
                  <a:pt x="0" y="0"/>
                </a:moveTo>
                <a:lnTo>
                  <a:pt x="3236100" y="0"/>
                </a:lnTo>
                <a:lnTo>
                  <a:pt x="3236100" y="2682751"/>
                </a:lnTo>
                <a:lnTo>
                  <a:pt x="0" y="2682751"/>
                </a:lnTo>
                <a:lnTo>
                  <a:pt x="0" y="0"/>
                </a:lnTo>
                <a:close/>
              </a:path>
            </a:pathLst>
          </a:custGeom>
          <a:blipFill>
            <a:blip r:embed="rId7"/>
            <a:stretch>
              <a:fillRect l="0" t="0" r="0" b="0"/>
            </a:stretch>
          </a:blipFill>
        </p:spPr>
      </p:sp>
      <p:sp>
        <p:nvSpPr>
          <p:cNvPr name="TextBox 15" id="15"/>
          <p:cNvSpPr txBox="true"/>
          <p:nvPr/>
        </p:nvSpPr>
        <p:spPr>
          <a:xfrm rot="0">
            <a:off x="1028700" y="962025"/>
            <a:ext cx="6507945" cy="588473"/>
          </a:xfrm>
          <a:prstGeom prst="rect">
            <a:avLst/>
          </a:prstGeom>
        </p:spPr>
        <p:txBody>
          <a:bodyPr anchor="t" rtlCol="false" tIns="0" lIns="0" bIns="0" rIns="0">
            <a:spAutoFit/>
          </a:bodyPr>
          <a:lstStyle/>
          <a:p>
            <a:pPr>
              <a:lnSpc>
                <a:spcPts val="4839"/>
              </a:lnSpc>
              <a:spcBef>
                <a:spcPct val="0"/>
              </a:spcBef>
            </a:pPr>
            <a:r>
              <a:rPr lang="en-US" sz="3456">
                <a:solidFill>
                  <a:srgbClr val="000000"/>
                </a:solidFill>
                <a:latin typeface="Loubag Bold"/>
              </a:rPr>
              <a:t>BRIEF RECAP: OUR PROBLEM</a:t>
            </a:r>
          </a:p>
        </p:txBody>
      </p:sp>
      <p:sp>
        <p:nvSpPr>
          <p:cNvPr name="TextBox 16" id="16"/>
          <p:cNvSpPr txBox="true"/>
          <p:nvPr/>
        </p:nvSpPr>
        <p:spPr>
          <a:xfrm rot="0">
            <a:off x="1028700" y="1581153"/>
            <a:ext cx="8115300" cy="1563274"/>
          </a:xfrm>
          <a:prstGeom prst="rect">
            <a:avLst/>
          </a:prstGeom>
        </p:spPr>
        <p:txBody>
          <a:bodyPr anchor="t" rtlCol="false" tIns="0" lIns="0" bIns="0" rIns="0">
            <a:spAutoFit/>
          </a:bodyPr>
          <a:lstStyle/>
          <a:p>
            <a:pPr>
              <a:lnSpc>
                <a:spcPts val="6235"/>
              </a:lnSpc>
              <a:spcBef>
                <a:spcPct val="0"/>
              </a:spcBef>
            </a:pPr>
            <a:r>
              <a:rPr lang="en-US" sz="4453">
                <a:solidFill>
                  <a:srgbClr val="1ED760"/>
                </a:solidFill>
                <a:latin typeface="Loubag Bold"/>
              </a:rPr>
              <a:t>MAKING PLAYLISTS IS HARD &amp; TIME CONSUMING</a:t>
            </a:r>
          </a:p>
        </p:txBody>
      </p:sp>
      <p:sp>
        <p:nvSpPr>
          <p:cNvPr name="TextBox 17" id="17"/>
          <p:cNvSpPr txBox="true"/>
          <p:nvPr/>
        </p:nvSpPr>
        <p:spPr>
          <a:xfrm rot="0">
            <a:off x="1028700" y="5609890"/>
            <a:ext cx="7019497" cy="1974742"/>
          </a:xfrm>
          <a:prstGeom prst="rect">
            <a:avLst/>
          </a:prstGeom>
        </p:spPr>
        <p:txBody>
          <a:bodyPr anchor="t" rtlCol="false" tIns="0" lIns="0" bIns="0" rIns="0">
            <a:spAutoFit/>
          </a:bodyPr>
          <a:lstStyle/>
          <a:p>
            <a:pPr>
              <a:lnSpc>
                <a:spcPts val="3176"/>
              </a:lnSpc>
              <a:spcBef>
                <a:spcPct val="0"/>
              </a:spcBef>
            </a:pPr>
            <a:r>
              <a:rPr lang="en-US" sz="2269">
                <a:solidFill>
                  <a:srgbClr val="000000"/>
                </a:solidFill>
                <a:latin typeface="Poppins"/>
              </a:rPr>
              <a:t>This can make playlist making, an already long and tedious process, an even longer and arduous process, having to go through each song and decide if it fits the theme of the playlist you are trying to make.</a:t>
            </a:r>
          </a:p>
        </p:txBody>
      </p:sp>
      <p:sp>
        <p:nvSpPr>
          <p:cNvPr name="TextBox 18" id="18"/>
          <p:cNvSpPr txBox="true"/>
          <p:nvPr/>
        </p:nvSpPr>
        <p:spPr>
          <a:xfrm rot="0">
            <a:off x="1028700" y="3201577"/>
            <a:ext cx="7019497" cy="2367883"/>
          </a:xfrm>
          <a:prstGeom prst="rect">
            <a:avLst/>
          </a:prstGeom>
        </p:spPr>
        <p:txBody>
          <a:bodyPr anchor="t" rtlCol="false" tIns="0" lIns="0" bIns="0" rIns="0">
            <a:spAutoFit/>
          </a:bodyPr>
          <a:lstStyle/>
          <a:p>
            <a:pPr>
              <a:lnSpc>
                <a:spcPts val="3176"/>
              </a:lnSpc>
              <a:spcBef>
                <a:spcPct val="0"/>
              </a:spcBef>
            </a:pPr>
            <a:r>
              <a:rPr lang="en-US" sz="2269">
                <a:solidFill>
                  <a:srgbClr val="000000"/>
                </a:solidFill>
                <a:latin typeface="Poppins"/>
              </a:rPr>
              <a:t>Although listening to and accumulating a lot of music is fun, listening to long playlists becomes harder the longer they are due to Spotify’s shuffling algorithm that isn’t truly random, resulting in users not being able to listen to all of the music they’ve accumulated.</a:t>
            </a:r>
          </a:p>
        </p:txBody>
      </p:sp>
      <p:sp>
        <p:nvSpPr>
          <p:cNvPr name="TextBox 19" id="19"/>
          <p:cNvSpPr txBox="true"/>
          <p:nvPr/>
        </p:nvSpPr>
        <p:spPr>
          <a:xfrm rot="0">
            <a:off x="1028700" y="7676671"/>
            <a:ext cx="7019497" cy="1581602"/>
          </a:xfrm>
          <a:prstGeom prst="rect">
            <a:avLst/>
          </a:prstGeom>
        </p:spPr>
        <p:txBody>
          <a:bodyPr anchor="t" rtlCol="false" tIns="0" lIns="0" bIns="0" rIns="0">
            <a:spAutoFit/>
          </a:bodyPr>
          <a:lstStyle/>
          <a:p>
            <a:pPr>
              <a:lnSpc>
                <a:spcPts val="3176"/>
              </a:lnSpc>
              <a:spcBef>
                <a:spcPct val="0"/>
              </a:spcBef>
            </a:pPr>
            <a:r>
              <a:rPr lang="en-US" sz="2269">
                <a:solidFill>
                  <a:srgbClr val="000000"/>
                </a:solidFill>
                <a:latin typeface="Poppins"/>
              </a:rPr>
              <a:t>Since playlist-making takes such a long time, this sometimes deters users from making playlists to begin with, resulting in shuffling through liked songs.</a:t>
            </a:r>
          </a:p>
        </p:txBody>
      </p:sp>
      <p:sp>
        <p:nvSpPr>
          <p:cNvPr name="Freeform 20" id="20"/>
          <p:cNvSpPr/>
          <p:nvPr/>
        </p:nvSpPr>
        <p:spPr>
          <a:xfrm flipH="false" flipV="false" rot="0">
            <a:off x="9819562" y="6468262"/>
            <a:ext cx="1595107" cy="251229"/>
          </a:xfrm>
          <a:custGeom>
            <a:avLst/>
            <a:gdLst/>
            <a:ahLst/>
            <a:cxnLst/>
            <a:rect r="r" b="b" t="t" l="l"/>
            <a:pathLst>
              <a:path h="251229" w="1595107">
                <a:moveTo>
                  <a:pt x="0" y="0"/>
                </a:moveTo>
                <a:lnTo>
                  <a:pt x="1595107" y="0"/>
                </a:lnTo>
                <a:lnTo>
                  <a:pt x="1595107" y="251230"/>
                </a:lnTo>
                <a:lnTo>
                  <a:pt x="0" y="25123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21" id="21"/>
          <p:cNvSpPr txBox="true"/>
          <p:nvPr/>
        </p:nvSpPr>
        <p:spPr>
          <a:xfrm rot="0">
            <a:off x="18009628" y="-104775"/>
            <a:ext cx="138187" cy="618490"/>
          </a:xfrm>
          <a:prstGeom prst="rect">
            <a:avLst/>
          </a:prstGeom>
        </p:spPr>
        <p:txBody>
          <a:bodyPr anchor="t" rtlCol="false" tIns="0" lIns="0" bIns="0" rIns="0">
            <a:spAutoFit/>
          </a:bodyPr>
          <a:lstStyle/>
          <a:p>
            <a:pPr algn="ctr">
              <a:lnSpc>
                <a:spcPts val="4759"/>
              </a:lnSpc>
            </a:pPr>
            <a:r>
              <a:rPr lang="en-US" sz="3399">
                <a:solidFill>
                  <a:srgbClr val="000000"/>
                </a:solidFill>
                <a:latin typeface="Poppins"/>
              </a:rPr>
              <a:t>1</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1ED760"/>
        </a:solidFill>
      </p:bgPr>
    </p:bg>
    <p:spTree>
      <p:nvGrpSpPr>
        <p:cNvPr id="1" name=""/>
        <p:cNvGrpSpPr/>
        <p:nvPr/>
      </p:nvGrpSpPr>
      <p:grpSpPr>
        <a:xfrm>
          <a:off x="0" y="0"/>
          <a:ext cx="0" cy="0"/>
          <a:chOff x="0" y="0"/>
          <a:chExt cx="0" cy="0"/>
        </a:xfrm>
      </p:grpSpPr>
      <p:sp>
        <p:nvSpPr>
          <p:cNvPr name="Freeform 2" id="2"/>
          <p:cNvSpPr/>
          <p:nvPr/>
        </p:nvSpPr>
        <p:spPr>
          <a:xfrm flipH="false" flipV="false" rot="0">
            <a:off x="1375730" y="2915722"/>
            <a:ext cx="1485554" cy="1592699"/>
          </a:xfrm>
          <a:custGeom>
            <a:avLst/>
            <a:gdLst/>
            <a:ahLst/>
            <a:cxnLst/>
            <a:rect r="r" b="b" t="t" l="l"/>
            <a:pathLst>
              <a:path h="1592699" w="1485554">
                <a:moveTo>
                  <a:pt x="0" y="0"/>
                </a:moveTo>
                <a:lnTo>
                  <a:pt x="1485554" y="0"/>
                </a:lnTo>
                <a:lnTo>
                  <a:pt x="1485554" y="1592699"/>
                </a:lnTo>
                <a:lnTo>
                  <a:pt x="0" y="159269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4059402" y="2758850"/>
            <a:ext cx="3338050" cy="1868343"/>
            <a:chOff x="0" y="0"/>
            <a:chExt cx="879157" cy="492074"/>
          </a:xfrm>
        </p:grpSpPr>
        <p:sp>
          <p:nvSpPr>
            <p:cNvPr name="Freeform 4" id="4"/>
            <p:cNvSpPr/>
            <p:nvPr/>
          </p:nvSpPr>
          <p:spPr>
            <a:xfrm flipH="false" flipV="false" rot="0">
              <a:off x="0" y="0"/>
              <a:ext cx="879157" cy="492074"/>
            </a:xfrm>
            <a:custGeom>
              <a:avLst/>
              <a:gdLst/>
              <a:ahLst/>
              <a:cxnLst/>
              <a:rect r="r" b="b" t="t" l="l"/>
              <a:pathLst>
                <a:path h="492074" w="879157">
                  <a:moveTo>
                    <a:pt x="0" y="0"/>
                  </a:moveTo>
                  <a:lnTo>
                    <a:pt x="879157" y="0"/>
                  </a:lnTo>
                  <a:lnTo>
                    <a:pt x="879157" y="492074"/>
                  </a:lnTo>
                  <a:lnTo>
                    <a:pt x="0" y="492074"/>
                  </a:lnTo>
                  <a:close/>
                </a:path>
              </a:pathLst>
            </a:custGeom>
            <a:solidFill>
              <a:srgbClr val="010101"/>
            </a:solidFill>
          </p:spPr>
        </p:sp>
        <p:sp>
          <p:nvSpPr>
            <p:cNvPr name="TextBox 5" id="5"/>
            <p:cNvSpPr txBox="true"/>
            <p:nvPr/>
          </p:nvSpPr>
          <p:spPr>
            <a:xfrm>
              <a:off x="0" y="-47625"/>
              <a:ext cx="879157" cy="539699"/>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8656518" y="2758850"/>
            <a:ext cx="3338050" cy="1868343"/>
            <a:chOff x="0" y="0"/>
            <a:chExt cx="879157" cy="492074"/>
          </a:xfrm>
        </p:grpSpPr>
        <p:sp>
          <p:nvSpPr>
            <p:cNvPr name="Freeform 7" id="7"/>
            <p:cNvSpPr/>
            <p:nvPr/>
          </p:nvSpPr>
          <p:spPr>
            <a:xfrm flipH="false" flipV="false" rot="0">
              <a:off x="0" y="0"/>
              <a:ext cx="879157" cy="492074"/>
            </a:xfrm>
            <a:custGeom>
              <a:avLst/>
              <a:gdLst/>
              <a:ahLst/>
              <a:cxnLst/>
              <a:rect r="r" b="b" t="t" l="l"/>
              <a:pathLst>
                <a:path h="492074" w="879157">
                  <a:moveTo>
                    <a:pt x="0" y="0"/>
                  </a:moveTo>
                  <a:lnTo>
                    <a:pt x="879157" y="0"/>
                  </a:lnTo>
                  <a:lnTo>
                    <a:pt x="879157" y="492074"/>
                  </a:lnTo>
                  <a:lnTo>
                    <a:pt x="0" y="492074"/>
                  </a:lnTo>
                  <a:close/>
                </a:path>
              </a:pathLst>
            </a:custGeom>
            <a:solidFill>
              <a:srgbClr val="010101"/>
            </a:solidFill>
          </p:spPr>
        </p:sp>
        <p:sp>
          <p:nvSpPr>
            <p:cNvPr name="TextBox 8" id="8"/>
            <p:cNvSpPr txBox="true"/>
            <p:nvPr/>
          </p:nvSpPr>
          <p:spPr>
            <a:xfrm>
              <a:off x="0" y="-47625"/>
              <a:ext cx="879157" cy="539699"/>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13253634" y="2758850"/>
            <a:ext cx="3338050" cy="1868343"/>
            <a:chOff x="0" y="0"/>
            <a:chExt cx="879157" cy="492074"/>
          </a:xfrm>
        </p:grpSpPr>
        <p:sp>
          <p:nvSpPr>
            <p:cNvPr name="Freeform 10" id="10"/>
            <p:cNvSpPr/>
            <p:nvPr/>
          </p:nvSpPr>
          <p:spPr>
            <a:xfrm flipH="false" flipV="false" rot="0">
              <a:off x="0" y="0"/>
              <a:ext cx="879157" cy="492074"/>
            </a:xfrm>
            <a:custGeom>
              <a:avLst/>
              <a:gdLst/>
              <a:ahLst/>
              <a:cxnLst/>
              <a:rect r="r" b="b" t="t" l="l"/>
              <a:pathLst>
                <a:path h="492074" w="879157">
                  <a:moveTo>
                    <a:pt x="0" y="0"/>
                  </a:moveTo>
                  <a:lnTo>
                    <a:pt x="879157" y="0"/>
                  </a:lnTo>
                  <a:lnTo>
                    <a:pt x="879157" y="492074"/>
                  </a:lnTo>
                  <a:lnTo>
                    <a:pt x="0" y="492074"/>
                  </a:lnTo>
                  <a:close/>
                </a:path>
              </a:pathLst>
            </a:custGeom>
            <a:solidFill>
              <a:srgbClr val="010101"/>
            </a:solidFill>
          </p:spPr>
        </p:sp>
        <p:sp>
          <p:nvSpPr>
            <p:cNvPr name="TextBox 11" id="11"/>
            <p:cNvSpPr txBox="true"/>
            <p:nvPr/>
          </p:nvSpPr>
          <p:spPr>
            <a:xfrm>
              <a:off x="0" y="-47625"/>
              <a:ext cx="879157" cy="539699"/>
            </a:xfrm>
            <a:prstGeom prst="rect">
              <a:avLst/>
            </a:prstGeom>
          </p:spPr>
          <p:txBody>
            <a:bodyPr anchor="ctr" rtlCol="false" tIns="50800" lIns="50800" bIns="50800" rIns="50800"/>
            <a:lstStyle/>
            <a:p>
              <a:pPr algn="ctr">
                <a:lnSpc>
                  <a:spcPts val="2659"/>
                </a:lnSpc>
              </a:pPr>
            </a:p>
          </p:txBody>
        </p:sp>
      </p:grpSp>
      <p:sp>
        <p:nvSpPr>
          <p:cNvPr name="AutoShape 12" id="12"/>
          <p:cNvSpPr/>
          <p:nvPr/>
        </p:nvSpPr>
        <p:spPr>
          <a:xfrm>
            <a:off x="7397451" y="3693021"/>
            <a:ext cx="1259067" cy="0"/>
          </a:xfrm>
          <a:prstGeom prst="line">
            <a:avLst/>
          </a:prstGeom>
          <a:ln cap="flat" w="38100">
            <a:solidFill>
              <a:srgbClr val="000000"/>
            </a:solidFill>
            <a:prstDash val="solid"/>
            <a:headEnd type="none" len="sm" w="sm"/>
            <a:tailEnd type="arrow" len="sm" w="med"/>
          </a:ln>
        </p:spPr>
      </p:sp>
      <p:sp>
        <p:nvSpPr>
          <p:cNvPr name="AutoShape 13" id="13"/>
          <p:cNvSpPr/>
          <p:nvPr/>
        </p:nvSpPr>
        <p:spPr>
          <a:xfrm flipV="true">
            <a:off x="11994567" y="3693021"/>
            <a:ext cx="1259067" cy="0"/>
          </a:xfrm>
          <a:prstGeom prst="line">
            <a:avLst/>
          </a:prstGeom>
          <a:ln cap="flat" w="38100">
            <a:solidFill>
              <a:srgbClr val="000000"/>
            </a:solidFill>
            <a:prstDash val="solid"/>
            <a:headEnd type="none" len="sm" w="sm"/>
            <a:tailEnd type="arrow" len="sm" w="med"/>
          </a:ln>
        </p:spPr>
      </p:sp>
      <p:sp>
        <p:nvSpPr>
          <p:cNvPr name="AutoShape 14" id="14"/>
          <p:cNvSpPr/>
          <p:nvPr/>
        </p:nvSpPr>
        <p:spPr>
          <a:xfrm flipV="true">
            <a:off x="2861284" y="3693021"/>
            <a:ext cx="1198118" cy="19050"/>
          </a:xfrm>
          <a:prstGeom prst="line">
            <a:avLst/>
          </a:prstGeom>
          <a:ln cap="flat" w="38100">
            <a:solidFill>
              <a:srgbClr val="000000"/>
            </a:solidFill>
            <a:prstDash val="solid"/>
            <a:headEnd type="none" len="sm" w="sm"/>
            <a:tailEnd type="arrow" len="sm" w="med"/>
          </a:ln>
        </p:spPr>
      </p:sp>
      <p:sp>
        <p:nvSpPr>
          <p:cNvPr name="Freeform 15" id="15"/>
          <p:cNvSpPr/>
          <p:nvPr/>
        </p:nvSpPr>
        <p:spPr>
          <a:xfrm flipH="false" flipV="false" rot="-5400000">
            <a:off x="9224823" y="511337"/>
            <a:ext cx="2201439" cy="10871301"/>
          </a:xfrm>
          <a:custGeom>
            <a:avLst/>
            <a:gdLst/>
            <a:ahLst/>
            <a:cxnLst/>
            <a:rect r="r" b="b" t="t" l="l"/>
            <a:pathLst>
              <a:path h="10871301" w="2201439">
                <a:moveTo>
                  <a:pt x="0" y="0"/>
                </a:moveTo>
                <a:lnTo>
                  <a:pt x="2201439" y="0"/>
                </a:lnTo>
                <a:lnTo>
                  <a:pt x="2201439" y="10871301"/>
                </a:lnTo>
                <a:lnTo>
                  <a:pt x="0" y="1087130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6" id="16"/>
          <p:cNvSpPr txBox="true"/>
          <p:nvPr/>
        </p:nvSpPr>
        <p:spPr>
          <a:xfrm rot="0">
            <a:off x="3712371" y="409575"/>
            <a:ext cx="10863257" cy="1228725"/>
          </a:xfrm>
          <a:prstGeom prst="rect">
            <a:avLst/>
          </a:prstGeom>
        </p:spPr>
        <p:txBody>
          <a:bodyPr anchor="t" rtlCol="false" tIns="0" lIns="0" bIns="0" rIns="0">
            <a:spAutoFit/>
          </a:bodyPr>
          <a:lstStyle/>
          <a:p>
            <a:pPr algn="ctr" marL="0" indent="0" lvl="0">
              <a:lnSpc>
                <a:spcPts val="9600"/>
              </a:lnSpc>
              <a:spcBef>
                <a:spcPct val="0"/>
              </a:spcBef>
            </a:pPr>
            <a:r>
              <a:rPr lang="en-US" sz="8000">
                <a:solidFill>
                  <a:srgbClr val="000000"/>
                </a:solidFill>
                <a:latin typeface="Loubag Bold"/>
              </a:rPr>
              <a:t>Our Solution</a:t>
            </a:r>
          </a:p>
        </p:txBody>
      </p:sp>
      <p:sp>
        <p:nvSpPr>
          <p:cNvPr name="TextBox 17" id="17"/>
          <p:cNvSpPr txBox="true"/>
          <p:nvPr/>
        </p:nvSpPr>
        <p:spPr>
          <a:xfrm rot="0">
            <a:off x="980235" y="2278455"/>
            <a:ext cx="2276543" cy="480395"/>
          </a:xfrm>
          <a:prstGeom prst="rect">
            <a:avLst/>
          </a:prstGeom>
        </p:spPr>
        <p:txBody>
          <a:bodyPr anchor="t" rtlCol="false" tIns="0" lIns="0" bIns="0" rIns="0">
            <a:spAutoFit/>
          </a:bodyPr>
          <a:lstStyle/>
          <a:p>
            <a:pPr algn="ctr">
              <a:lnSpc>
                <a:spcPts val="3901"/>
              </a:lnSpc>
            </a:pPr>
            <a:r>
              <a:rPr lang="en-US" sz="2786">
                <a:solidFill>
                  <a:srgbClr val="000000"/>
                </a:solidFill>
                <a:latin typeface="Loubag"/>
              </a:rPr>
              <a:t>Spotify Data</a:t>
            </a:r>
          </a:p>
        </p:txBody>
      </p:sp>
      <p:sp>
        <p:nvSpPr>
          <p:cNvPr name="TextBox 18" id="18"/>
          <p:cNvSpPr txBox="true"/>
          <p:nvPr/>
        </p:nvSpPr>
        <p:spPr>
          <a:xfrm rot="0">
            <a:off x="4211793" y="3635871"/>
            <a:ext cx="3033266" cy="464821"/>
          </a:xfrm>
          <a:prstGeom prst="rect">
            <a:avLst/>
          </a:prstGeom>
        </p:spPr>
        <p:txBody>
          <a:bodyPr anchor="t" rtlCol="false" tIns="0" lIns="0" bIns="0" rIns="0">
            <a:spAutoFit/>
          </a:bodyPr>
          <a:lstStyle/>
          <a:p>
            <a:pPr algn="ctr">
              <a:lnSpc>
                <a:spcPts val="3779"/>
              </a:lnSpc>
              <a:spcBef>
                <a:spcPct val="0"/>
              </a:spcBef>
            </a:pPr>
            <a:r>
              <a:rPr lang="en-US" sz="2699">
                <a:solidFill>
                  <a:srgbClr val="FFFFFF"/>
                </a:solidFill>
                <a:latin typeface="Loubag"/>
              </a:rPr>
              <a:t>Genre Clustering</a:t>
            </a:r>
          </a:p>
        </p:txBody>
      </p:sp>
      <p:sp>
        <p:nvSpPr>
          <p:cNvPr name="TextBox 19" id="19"/>
          <p:cNvSpPr txBox="true"/>
          <p:nvPr/>
        </p:nvSpPr>
        <p:spPr>
          <a:xfrm rot="0">
            <a:off x="5104427" y="3030176"/>
            <a:ext cx="1247998" cy="422275"/>
          </a:xfrm>
          <a:prstGeom prst="rect">
            <a:avLst/>
          </a:prstGeom>
        </p:spPr>
        <p:txBody>
          <a:bodyPr anchor="t" rtlCol="false" tIns="0" lIns="0" bIns="0" rIns="0">
            <a:spAutoFit/>
          </a:bodyPr>
          <a:lstStyle/>
          <a:p>
            <a:pPr algn="ctr">
              <a:lnSpc>
                <a:spcPts val="3499"/>
              </a:lnSpc>
              <a:spcBef>
                <a:spcPct val="0"/>
              </a:spcBef>
            </a:pPr>
            <a:r>
              <a:rPr lang="en-US" sz="2499">
                <a:solidFill>
                  <a:srgbClr val="FFFFFF"/>
                </a:solidFill>
                <a:latin typeface="Loubag"/>
              </a:rPr>
              <a:t>Model 1:</a:t>
            </a:r>
          </a:p>
        </p:txBody>
      </p:sp>
      <p:sp>
        <p:nvSpPr>
          <p:cNvPr name="TextBox 20" id="20"/>
          <p:cNvSpPr txBox="true"/>
          <p:nvPr/>
        </p:nvSpPr>
        <p:spPr>
          <a:xfrm rot="0">
            <a:off x="8843851" y="3446959"/>
            <a:ext cx="2971346" cy="871220"/>
          </a:xfrm>
          <a:prstGeom prst="rect">
            <a:avLst/>
          </a:prstGeom>
        </p:spPr>
        <p:txBody>
          <a:bodyPr anchor="t" rtlCol="false" tIns="0" lIns="0" bIns="0" rIns="0">
            <a:spAutoFit/>
          </a:bodyPr>
          <a:lstStyle/>
          <a:p>
            <a:pPr algn="ctr">
              <a:lnSpc>
                <a:spcPts val="2380"/>
              </a:lnSpc>
              <a:spcBef>
                <a:spcPct val="0"/>
              </a:spcBef>
            </a:pPr>
            <a:r>
              <a:rPr lang="en-US" sz="1700">
                <a:solidFill>
                  <a:srgbClr val="FFFFFF"/>
                </a:solidFill>
                <a:latin typeface="Loubag"/>
              </a:rPr>
              <a:t>Take genre clusters and make playlists/ mixes of genres for playlists**</a:t>
            </a:r>
          </a:p>
        </p:txBody>
      </p:sp>
      <p:sp>
        <p:nvSpPr>
          <p:cNvPr name="TextBox 21" id="21"/>
          <p:cNvSpPr txBox="true"/>
          <p:nvPr/>
        </p:nvSpPr>
        <p:spPr>
          <a:xfrm rot="0">
            <a:off x="9652295" y="3030176"/>
            <a:ext cx="1373758" cy="422275"/>
          </a:xfrm>
          <a:prstGeom prst="rect">
            <a:avLst/>
          </a:prstGeom>
        </p:spPr>
        <p:txBody>
          <a:bodyPr anchor="t" rtlCol="false" tIns="0" lIns="0" bIns="0" rIns="0">
            <a:spAutoFit/>
          </a:bodyPr>
          <a:lstStyle/>
          <a:p>
            <a:pPr algn="ctr">
              <a:lnSpc>
                <a:spcPts val="3499"/>
              </a:lnSpc>
              <a:spcBef>
                <a:spcPct val="0"/>
              </a:spcBef>
            </a:pPr>
            <a:r>
              <a:rPr lang="en-US" sz="2499">
                <a:solidFill>
                  <a:srgbClr val="FFFFFF"/>
                </a:solidFill>
                <a:latin typeface="Loubag"/>
              </a:rPr>
              <a:t>Model 2:</a:t>
            </a:r>
          </a:p>
        </p:txBody>
      </p:sp>
      <p:sp>
        <p:nvSpPr>
          <p:cNvPr name="TextBox 22" id="22"/>
          <p:cNvSpPr txBox="true"/>
          <p:nvPr/>
        </p:nvSpPr>
        <p:spPr>
          <a:xfrm rot="0">
            <a:off x="13427336" y="3446959"/>
            <a:ext cx="2971346" cy="871220"/>
          </a:xfrm>
          <a:prstGeom prst="rect">
            <a:avLst/>
          </a:prstGeom>
        </p:spPr>
        <p:txBody>
          <a:bodyPr anchor="t" rtlCol="false" tIns="0" lIns="0" bIns="0" rIns="0">
            <a:spAutoFit/>
          </a:bodyPr>
          <a:lstStyle/>
          <a:p>
            <a:pPr algn="ctr">
              <a:lnSpc>
                <a:spcPts val="2380"/>
              </a:lnSpc>
              <a:spcBef>
                <a:spcPct val="0"/>
              </a:spcBef>
            </a:pPr>
            <a:r>
              <a:rPr lang="en-US" sz="1700">
                <a:solidFill>
                  <a:srgbClr val="FFFFFF"/>
                </a:solidFill>
                <a:latin typeface="Loubag"/>
              </a:rPr>
              <a:t>Classify the genre of the new playlist and develop a name for it**</a:t>
            </a:r>
          </a:p>
        </p:txBody>
      </p:sp>
      <p:sp>
        <p:nvSpPr>
          <p:cNvPr name="TextBox 23" id="23"/>
          <p:cNvSpPr txBox="true"/>
          <p:nvPr/>
        </p:nvSpPr>
        <p:spPr>
          <a:xfrm rot="0">
            <a:off x="14237231" y="3030176"/>
            <a:ext cx="1370856" cy="422275"/>
          </a:xfrm>
          <a:prstGeom prst="rect">
            <a:avLst/>
          </a:prstGeom>
        </p:spPr>
        <p:txBody>
          <a:bodyPr anchor="t" rtlCol="false" tIns="0" lIns="0" bIns="0" rIns="0">
            <a:spAutoFit/>
          </a:bodyPr>
          <a:lstStyle/>
          <a:p>
            <a:pPr algn="ctr">
              <a:lnSpc>
                <a:spcPts val="3499"/>
              </a:lnSpc>
              <a:spcBef>
                <a:spcPct val="0"/>
              </a:spcBef>
            </a:pPr>
            <a:r>
              <a:rPr lang="en-US" sz="2499">
                <a:solidFill>
                  <a:srgbClr val="FFFFFF"/>
                </a:solidFill>
                <a:latin typeface="Loubag"/>
              </a:rPr>
              <a:t>Model 3:</a:t>
            </a:r>
          </a:p>
        </p:txBody>
      </p:sp>
      <p:grpSp>
        <p:nvGrpSpPr>
          <p:cNvPr name="Group 24" id="24"/>
          <p:cNvGrpSpPr/>
          <p:nvPr/>
        </p:nvGrpSpPr>
        <p:grpSpPr>
          <a:xfrm rot="0">
            <a:off x="8670149" y="7389957"/>
            <a:ext cx="3338050" cy="1868343"/>
            <a:chOff x="0" y="0"/>
            <a:chExt cx="879157" cy="492074"/>
          </a:xfrm>
        </p:grpSpPr>
        <p:sp>
          <p:nvSpPr>
            <p:cNvPr name="Freeform 25" id="25"/>
            <p:cNvSpPr/>
            <p:nvPr/>
          </p:nvSpPr>
          <p:spPr>
            <a:xfrm flipH="false" flipV="false" rot="0">
              <a:off x="0" y="0"/>
              <a:ext cx="879157" cy="492074"/>
            </a:xfrm>
            <a:custGeom>
              <a:avLst/>
              <a:gdLst/>
              <a:ahLst/>
              <a:cxnLst/>
              <a:rect r="r" b="b" t="t" l="l"/>
              <a:pathLst>
                <a:path h="492074" w="879157">
                  <a:moveTo>
                    <a:pt x="0" y="0"/>
                  </a:moveTo>
                  <a:lnTo>
                    <a:pt x="879157" y="0"/>
                  </a:lnTo>
                  <a:lnTo>
                    <a:pt x="879157" y="492074"/>
                  </a:lnTo>
                  <a:lnTo>
                    <a:pt x="0" y="492074"/>
                  </a:lnTo>
                  <a:close/>
                </a:path>
              </a:pathLst>
            </a:custGeom>
            <a:solidFill>
              <a:srgbClr val="010101"/>
            </a:solidFill>
          </p:spPr>
        </p:sp>
        <p:sp>
          <p:nvSpPr>
            <p:cNvPr name="TextBox 26" id="26"/>
            <p:cNvSpPr txBox="true"/>
            <p:nvPr/>
          </p:nvSpPr>
          <p:spPr>
            <a:xfrm>
              <a:off x="0" y="-47625"/>
              <a:ext cx="879157" cy="539699"/>
            </a:xfrm>
            <a:prstGeom prst="rect">
              <a:avLst/>
            </a:prstGeom>
          </p:spPr>
          <p:txBody>
            <a:bodyPr anchor="ctr" rtlCol="false" tIns="50800" lIns="50800" bIns="50800" rIns="50800"/>
            <a:lstStyle/>
            <a:p>
              <a:pPr algn="ctr">
                <a:lnSpc>
                  <a:spcPts val="2659"/>
                </a:lnSpc>
              </a:pPr>
            </a:p>
          </p:txBody>
        </p:sp>
      </p:grpSp>
      <p:sp>
        <p:nvSpPr>
          <p:cNvPr name="TextBox 27" id="27"/>
          <p:cNvSpPr txBox="true"/>
          <p:nvPr/>
        </p:nvSpPr>
        <p:spPr>
          <a:xfrm rot="0">
            <a:off x="8843851" y="8078066"/>
            <a:ext cx="2971346" cy="1092835"/>
          </a:xfrm>
          <a:prstGeom prst="rect">
            <a:avLst/>
          </a:prstGeom>
        </p:spPr>
        <p:txBody>
          <a:bodyPr anchor="t" rtlCol="false" tIns="0" lIns="0" bIns="0" rIns="0">
            <a:spAutoFit/>
          </a:bodyPr>
          <a:lstStyle/>
          <a:p>
            <a:pPr algn="ctr">
              <a:lnSpc>
                <a:spcPts val="2240"/>
              </a:lnSpc>
              <a:spcBef>
                <a:spcPct val="0"/>
              </a:spcBef>
            </a:pPr>
            <a:r>
              <a:rPr lang="en-US" sz="1600">
                <a:solidFill>
                  <a:srgbClr val="FFFFFF"/>
                </a:solidFill>
                <a:latin typeface="Loubag"/>
              </a:rPr>
              <a:t>Allows users to view all possible playlists given a link and allows for selection on which ones are made**</a:t>
            </a:r>
          </a:p>
        </p:txBody>
      </p:sp>
      <p:sp>
        <p:nvSpPr>
          <p:cNvPr name="TextBox 28" id="28"/>
          <p:cNvSpPr txBox="true"/>
          <p:nvPr/>
        </p:nvSpPr>
        <p:spPr>
          <a:xfrm rot="0">
            <a:off x="8776665" y="7670808"/>
            <a:ext cx="3125019" cy="372745"/>
          </a:xfrm>
          <a:prstGeom prst="rect">
            <a:avLst/>
          </a:prstGeom>
        </p:spPr>
        <p:txBody>
          <a:bodyPr anchor="t" rtlCol="false" tIns="0" lIns="0" bIns="0" rIns="0">
            <a:spAutoFit/>
          </a:bodyPr>
          <a:lstStyle/>
          <a:p>
            <a:pPr algn="ctr">
              <a:lnSpc>
                <a:spcPts val="3079"/>
              </a:lnSpc>
              <a:spcBef>
                <a:spcPct val="0"/>
              </a:spcBef>
            </a:pPr>
            <a:r>
              <a:rPr lang="en-US" sz="2199">
                <a:solidFill>
                  <a:srgbClr val="FFFFFF"/>
                </a:solidFill>
                <a:latin typeface="Loubag"/>
              </a:rPr>
              <a:t>Frontend Application:</a:t>
            </a:r>
          </a:p>
        </p:txBody>
      </p:sp>
      <p:sp>
        <p:nvSpPr>
          <p:cNvPr name="Freeform 29" id="29"/>
          <p:cNvSpPr/>
          <p:nvPr/>
        </p:nvSpPr>
        <p:spPr>
          <a:xfrm flipH="false" flipV="false" rot="0">
            <a:off x="15167326" y="7489682"/>
            <a:ext cx="1485554" cy="1592699"/>
          </a:xfrm>
          <a:custGeom>
            <a:avLst/>
            <a:gdLst/>
            <a:ahLst/>
            <a:cxnLst/>
            <a:rect r="r" b="b" t="t" l="l"/>
            <a:pathLst>
              <a:path h="1592699" w="1485554">
                <a:moveTo>
                  <a:pt x="0" y="0"/>
                </a:moveTo>
                <a:lnTo>
                  <a:pt x="1485554" y="0"/>
                </a:lnTo>
                <a:lnTo>
                  <a:pt x="1485554" y="1592698"/>
                </a:lnTo>
                <a:lnTo>
                  <a:pt x="0" y="159269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0" id="30"/>
          <p:cNvSpPr txBox="true"/>
          <p:nvPr/>
        </p:nvSpPr>
        <p:spPr>
          <a:xfrm rot="0">
            <a:off x="14560906" y="6778934"/>
            <a:ext cx="2698394" cy="480395"/>
          </a:xfrm>
          <a:prstGeom prst="rect">
            <a:avLst/>
          </a:prstGeom>
        </p:spPr>
        <p:txBody>
          <a:bodyPr anchor="t" rtlCol="false" tIns="0" lIns="0" bIns="0" rIns="0">
            <a:spAutoFit/>
          </a:bodyPr>
          <a:lstStyle/>
          <a:p>
            <a:pPr algn="ctr">
              <a:lnSpc>
                <a:spcPts val="3901"/>
              </a:lnSpc>
            </a:pPr>
            <a:r>
              <a:rPr lang="en-US" sz="2786">
                <a:solidFill>
                  <a:srgbClr val="000000"/>
                </a:solidFill>
                <a:latin typeface="Loubag"/>
              </a:rPr>
              <a:t>New Playlist(s)</a:t>
            </a:r>
          </a:p>
        </p:txBody>
      </p:sp>
      <p:sp>
        <p:nvSpPr>
          <p:cNvPr name="AutoShape 31" id="31"/>
          <p:cNvSpPr/>
          <p:nvPr/>
        </p:nvSpPr>
        <p:spPr>
          <a:xfrm flipV="true">
            <a:off x="11994870" y="8286031"/>
            <a:ext cx="3172456" cy="19050"/>
          </a:xfrm>
          <a:prstGeom prst="line">
            <a:avLst/>
          </a:prstGeom>
          <a:ln cap="flat" w="38100">
            <a:solidFill>
              <a:srgbClr val="000000"/>
            </a:solidFill>
            <a:prstDash val="solid"/>
            <a:headEnd type="none" len="sm" w="sm"/>
            <a:tailEnd type="arrow" len="sm" w="med"/>
          </a:ln>
        </p:spPr>
      </p:sp>
      <p:sp>
        <p:nvSpPr>
          <p:cNvPr name="TextBox 32" id="32"/>
          <p:cNvSpPr txBox="true"/>
          <p:nvPr/>
        </p:nvSpPr>
        <p:spPr>
          <a:xfrm rot="0">
            <a:off x="4710777" y="2239888"/>
            <a:ext cx="2035299" cy="422275"/>
          </a:xfrm>
          <a:prstGeom prst="rect">
            <a:avLst/>
          </a:prstGeom>
        </p:spPr>
        <p:txBody>
          <a:bodyPr anchor="t" rtlCol="false" tIns="0" lIns="0" bIns="0" rIns="0">
            <a:spAutoFit/>
          </a:bodyPr>
          <a:lstStyle/>
          <a:p>
            <a:pPr algn="ctr">
              <a:lnSpc>
                <a:spcPts val="3499"/>
              </a:lnSpc>
              <a:spcBef>
                <a:spcPct val="0"/>
              </a:spcBef>
            </a:pPr>
            <a:r>
              <a:rPr lang="en-US" sz="2499">
                <a:solidFill>
                  <a:srgbClr val="000000"/>
                </a:solidFill>
                <a:latin typeface="Loubag"/>
              </a:rPr>
              <a:t>WE ARE HERE</a:t>
            </a:r>
          </a:p>
        </p:txBody>
      </p:sp>
      <p:sp>
        <p:nvSpPr>
          <p:cNvPr name="TextBox 33" id="33"/>
          <p:cNvSpPr txBox="true"/>
          <p:nvPr/>
        </p:nvSpPr>
        <p:spPr>
          <a:xfrm rot="0">
            <a:off x="993107" y="8836025"/>
            <a:ext cx="4934471" cy="422275"/>
          </a:xfrm>
          <a:prstGeom prst="rect">
            <a:avLst/>
          </a:prstGeom>
        </p:spPr>
        <p:txBody>
          <a:bodyPr anchor="t" rtlCol="false" tIns="0" lIns="0" bIns="0" rIns="0">
            <a:spAutoFit/>
          </a:bodyPr>
          <a:lstStyle/>
          <a:p>
            <a:pPr algn="ctr">
              <a:lnSpc>
                <a:spcPts val="3499"/>
              </a:lnSpc>
              <a:spcBef>
                <a:spcPct val="0"/>
              </a:spcBef>
            </a:pPr>
            <a:r>
              <a:rPr lang="en-US" sz="2499">
                <a:solidFill>
                  <a:srgbClr val="000000"/>
                </a:solidFill>
                <a:latin typeface="Loubag"/>
              </a:rPr>
              <a:t>**- Future project, details TBD</a:t>
            </a:r>
          </a:p>
        </p:txBody>
      </p:sp>
      <p:sp>
        <p:nvSpPr>
          <p:cNvPr name="TextBox 34" id="34"/>
          <p:cNvSpPr txBox="true"/>
          <p:nvPr/>
        </p:nvSpPr>
        <p:spPr>
          <a:xfrm rot="0">
            <a:off x="17885279" y="-104775"/>
            <a:ext cx="248320" cy="618490"/>
          </a:xfrm>
          <a:prstGeom prst="rect">
            <a:avLst/>
          </a:prstGeom>
        </p:spPr>
        <p:txBody>
          <a:bodyPr anchor="t" rtlCol="false" tIns="0" lIns="0" bIns="0" rIns="0">
            <a:spAutoFit/>
          </a:bodyPr>
          <a:lstStyle/>
          <a:p>
            <a:pPr algn="ctr">
              <a:lnSpc>
                <a:spcPts val="4759"/>
              </a:lnSpc>
            </a:pPr>
            <a:r>
              <a:rPr lang="en-US" sz="3399">
                <a:solidFill>
                  <a:srgbClr val="000000"/>
                </a:solidFill>
                <a:latin typeface="Poppins"/>
              </a:rPr>
              <a:t>2</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666" r="0" b="-16666"/>
            </a:stretch>
          </a:blipFill>
        </p:spPr>
      </p:sp>
      <p:grpSp>
        <p:nvGrpSpPr>
          <p:cNvPr name="Group 3" id="3"/>
          <p:cNvGrpSpPr/>
          <p:nvPr/>
        </p:nvGrpSpPr>
        <p:grpSpPr>
          <a:xfrm rot="0">
            <a:off x="3094163" y="3272762"/>
            <a:ext cx="5603452" cy="5985538"/>
            <a:chOff x="0" y="0"/>
            <a:chExt cx="1172608" cy="1252565"/>
          </a:xfrm>
        </p:grpSpPr>
        <p:sp>
          <p:nvSpPr>
            <p:cNvPr name="Freeform 4" id="4"/>
            <p:cNvSpPr/>
            <p:nvPr/>
          </p:nvSpPr>
          <p:spPr>
            <a:xfrm flipH="false" flipV="false" rot="0">
              <a:off x="0" y="0"/>
              <a:ext cx="1172608" cy="1252565"/>
            </a:xfrm>
            <a:custGeom>
              <a:avLst/>
              <a:gdLst/>
              <a:ahLst/>
              <a:cxnLst/>
              <a:rect r="r" b="b" t="t" l="l"/>
              <a:pathLst>
                <a:path h="1252565" w="1172608">
                  <a:moveTo>
                    <a:pt x="70463" y="0"/>
                  </a:moveTo>
                  <a:lnTo>
                    <a:pt x="1102144" y="0"/>
                  </a:lnTo>
                  <a:cubicBezTo>
                    <a:pt x="1141060" y="0"/>
                    <a:pt x="1172608" y="31548"/>
                    <a:pt x="1172608" y="70463"/>
                  </a:cubicBezTo>
                  <a:lnTo>
                    <a:pt x="1172608" y="1182102"/>
                  </a:lnTo>
                  <a:cubicBezTo>
                    <a:pt x="1172608" y="1221017"/>
                    <a:pt x="1141060" y="1252565"/>
                    <a:pt x="1102144" y="1252565"/>
                  </a:cubicBezTo>
                  <a:lnTo>
                    <a:pt x="70463" y="1252565"/>
                  </a:lnTo>
                  <a:cubicBezTo>
                    <a:pt x="31548" y="1252565"/>
                    <a:pt x="0" y="1221017"/>
                    <a:pt x="0" y="1182102"/>
                  </a:cubicBezTo>
                  <a:lnTo>
                    <a:pt x="0" y="70463"/>
                  </a:lnTo>
                  <a:cubicBezTo>
                    <a:pt x="0" y="31548"/>
                    <a:pt x="31548" y="0"/>
                    <a:pt x="70463" y="0"/>
                  </a:cubicBezTo>
                  <a:close/>
                </a:path>
              </a:pathLst>
            </a:custGeom>
            <a:solidFill>
              <a:srgbClr val="EAEAEA"/>
            </a:solidFill>
          </p:spPr>
        </p:sp>
        <p:sp>
          <p:nvSpPr>
            <p:cNvPr name="TextBox 5" id="5"/>
            <p:cNvSpPr txBox="true"/>
            <p:nvPr/>
          </p:nvSpPr>
          <p:spPr>
            <a:xfrm>
              <a:off x="0" y="-47625"/>
              <a:ext cx="1172608" cy="1300190"/>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9590384" y="3272762"/>
            <a:ext cx="5603452" cy="5985538"/>
            <a:chOff x="0" y="0"/>
            <a:chExt cx="1172608" cy="1252565"/>
          </a:xfrm>
        </p:grpSpPr>
        <p:sp>
          <p:nvSpPr>
            <p:cNvPr name="Freeform 7" id="7"/>
            <p:cNvSpPr/>
            <p:nvPr/>
          </p:nvSpPr>
          <p:spPr>
            <a:xfrm flipH="false" flipV="false" rot="0">
              <a:off x="0" y="0"/>
              <a:ext cx="1172608" cy="1252565"/>
            </a:xfrm>
            <a:custGeom>
              <a:avLst/>
              <a:gdLst/>
              <a:ahLst/>
              <a:cxnLst/>
              <a:rect r="r" b="b" t="t" l="l"/>
              <a:pathLst>
                <a:path h="1252565" w="1172608">
                  <a:moveTo>
                    <a:pt x="70463" y="0"/>
                  </a:moveTo>
                  <a:lnTo>
                    <a:pt x="1102144" y="0"/>
                  </a:lnTo>
                  <a:cubicBezTo>
                    <a:pt x="1141060" y="0"/>
                    <a:pt x="1172608" y="31548"/>
                    <a:pt x="1172608" y="70463"/>
                  </a:cubicBezTo>
                  <a:lnTo>
                    <a:pt x="1172608" y="1182102"/>
                  </a:lnTo>
                  <a:cubicBezTo>
                    <a:pt x="1172608" y="1221017"/>
                    <a:pt x="1141060" y="1252565"/>
                    <a:pt x="1102144" y="1252565"/>
                  </a:cubicBezTo>
                  <a:lnTo>
                    <a:pt x="70463" y="1252565"/>
                  </a:lnTo>
                  <a:cubicBezTo>
                    <a:pt x="31548" y="1252565"/>
                    <a:pt x="0" y="1221017"/>
                    <a:pt x="0" y="1182102"/>
                  </a:cubicBezTo>
                  <a:lnTo>
                    <a:pt x="0" y="70463"/>
                  </a:lnTo>
                  <a:cubicBezTo>
                    <a:pt x="0" y="31548"/>
                    <a:pt x="31548" y="0"/>
                    <a:pt x="70463" y="0"/>
                  </a:cubicBezTo>
                  <a:close/>
                </a:path>
              </a:pathLst>
            </a:custGeom>
            <a:solidFill>
              <a:srgbClr val="EAEAEA"/>
            </a:solidFill>
          </p:spPr>
        </p:sp>
        <p:sp>
          <p:nvSpPr>
            <p:cNvPr name="TextBox 8" id="8"/>
            <p:cNvSpPr txBox="true"/>
            <p:nvPr/>
          </p:nvSpPr>
          <p:spPr>
            <a:xfrm>
              <a:off x="0" y="-47625"/>
              <a:ext cx="1172608" cy="1300190"/>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4646387" y="2317547"/>
            <a:ext cx="2499005" cy="2499005"/>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ED760"/>
            </a:solidFill>
          </p:spPr>
        </p:sp>
        <p:sp>
          <p:nvSpPr>
            <p:cNvPr name="TextBox 11" id="11"/>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11142608" y="2317547"/>
            <a:ext cx="2499005" cy="2499005"/>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ED760"/>
            </a:solidFill>
          </p:spPr>
        </p:sp>
        <p:sp>
          <p:nvSpPr>
            <p:cNvPr name="TextBox 14" id="14"/>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sp>
        <p:nvSpPr>
          <p:cNvPr name="Freeform 15" id="15"/>
          <p:cNvSpPr/>
          <p:nvPr/>
        </p:nvSpPr>
        <p:spPr>
          <a:xfrm flipH="false" flipV="false" rot="0">
            <a:off x="5014399" y="2685559"/>
            <a:ext cx="1762982" cy="1762982"/>
          </a:xfrm>
          <a:custGeom>
            <a:avLst/>
            <a:gdLst/>
            <a:ahLst/>
            <a:cxnLst/>
            <a:rect r="r" b="b" t="t" l="l"/>
            <a:pathLst>
              <a:path h="1762982" w="1762982">
                <a:moveTo>
                  <a:pt x="0" y="0"/>
                </a:moveTo>
                <a:lnTo>
                  <a:pt x="1762981" y="0"/>
                </a:lnTo>
                <a:lnTo>
                  <a:pt x="1762981" y="1762982"/>
                </a:lnTo>
                <a:lnTo>
                  <a:pt x="0" y="176298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6" id="16"/>
          <p:cNvSpPr/>
          <p:nvPr/>
        </p:nvSpPr>
        <p:spPr>
          <a:xfrm flipH="false" flipV="false" rot="0">
            <a:off x="11686315" y="2653914"/>
            <a:ext cx="1405924" cy="1730368"/>
          </a:xfrm>
          <a:custGeom>
            <a:avLst/>
            <a:gdLst/>
            <a:ahLst/>
            <a:cxnLst/>
            <a:rect r="r" b="b" t="t" l="l"/>
            <a:pathLst>
              <a:path h="1730368" w="1405924">
                <a:moveTo>
                  <a:pt x="0" y="0"/>
                </a:moveTo>
                <a:lnTo>
                  <a:pt x="1405924" y="0"/>
                </a:lnTo>
                <a:lnTo>
                  <a:pt x="1405924" y="1730369"/>
                </a:lnTo>
                <a:lnTo>
                  <a:pt x="0" y="173036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7" id="17"/>
          <p:cNvSpPr txBox="true"/>
          <p:nvPr/>
        </p:nvSpPr>
        <p:spPr>
          <a:xfrm rot="0">
            <a:off x="2363033" y="1054819"/>
            <a:ext cx="13561934" cy="929353"/>
          </a:xfrm>
          <a:prstGeom prst="rect">
            <a:avLst/>
          </a:prstGeom>
        </p:spPr>
        <p:txBody>
          <a:bodyPr anchor="t" rtlCol="false" tIns="0" lIns="0" bIns="0" rIns="0">
            <a:spAutoFit/>
          </a:bodyPr>
          <a:lstStyle/>
          <a:p>
            <a:pPr algn="ctr">
              <a:lnSpc>
                <a:spcPts val="7575"/>
              </a:lnSpc>
              <a:spcBef>
                <a:spcPct val="0"/>
              </a:spcBef>
            </a:pPr>
            <a:r>
              <a:rPr lang="en-US" sz="5411">
                <a:solidFill>
                  <a:srgbClr val="1ED760"/>
                </a:solidFill>
                <a:latin typeface="Loubag Bold"/>
              </a:rPr>
              <a:t>MODEL 1: GENRE CLUSTERING</a:t>
            </a:r>
          </a:p>
        </p:txBody>
      </p:sp>
      <p:sp>
        <p:nvSpPr>
          <p:cNvPr name="TextBox 18" id="18"/>
          <p:cNvSpPr txBox="true"/>
          <p:nvPr/>
        </p:nvSpPr>
        <p:spPr>
          <a:xfrm rot="0">
            <a:off x="3867441" y="5290718"/>
            <a:ext cx="4056896" cy="641968"/>
          </a:xfrm>
          <a:prstGeom prst="rect">
            <a:avLst/>
          </a:prstGeom>
        </p:spPr>
        <p:txBody>
          <a:bodyPr anchor="t" rtlCol="false" tIns="0" lIns="0" bIns="0" rIns="0">
            <a:spAutoFit/>
          </a:bodyPr>
          <a:lstStyle/>
          <a:p>
            <a:pPr algn="ctr">
              <a:lnSpc>
                <a:spcPts val="5292"/>
              </a:lnSpc>
              <a:spcBef>
                <a:spcPct val="0"/>
              </a:spcBef>
            </a:pPr>
            <a:r>
              <a:rPr lang="en-US" sz="3780">
                <a:solidFill>
                  <a:srgbClr val="000000"/>
                </a:solidFill>
                <a:latin typeface="Lato Heavy"/>
              </a:rPr>
              <a:t>GOAL</a:t>
            </a:r>
          </a:p>
        </p:txBody>
      </p:sp>
      <p:sp>
        <p:nvSpPr>
          <p:cNvPr name="TextBox 19" id="19"/>
          <p:cNvSpPr txBox="true"/>
          <p:nvPr/>
        </p:nvSpPr>
        <p:spPr>
          <a:xfrm rot="0">
            <a:off x="10360829" y="5290718"/>
            <a:ext cx="4056896" cy="641968"/>
          </a:xfrm>
          <a:prstGeom prst="rect">
            <a:avLst/>
          </a:prstGeom>
        </p:spPr>
        <p:txBody>
          <a:bodyPr anchor="t" rtlCol="false" tIns="0" lIns="0" bIns="0" rIns="0">
            <a:spAutoFit/>
          </a:bodyPr>
          <a:lstStyle/>
          <a:p>
            <a:pPr algn="ctr">
              <a:lnSpc>
                <a:spcPts val="5292"/>
              </a:lnSpc>
              <a:spcBef>
                <a:spcPct val="0"/>
              </a:spcBef>
            </a:pPr>
            <a:r>
              <a:rPr lang="en-US" sz="3780">
                <a:solidFill>
                  <a:srgbClr val="000000"/>
                </a:solidFill>
                <a:latin typeface="Lato Heavy"/>
              </a:rPr>
              <a:t>DATA</a:t>
            </a:r>
          </a:p>
        </p:txBody>
      </p:sp>
      <p:sp>
        <p:nvSpPr>
          <p:cNvPr name="TextBox 20" id="20"/>
          <p:cNvSpPr txBox="true"/>
          <p:nvPr/>
        </p:nvSpPr>
        <p:spPr>
          <a:xfrm rot="0">
            <a:off x="3867441" y="6198856"/>
            <a:ext cx="4197386" cy="2498644"/>
          </a:xfrm>
          <a:prstGeom prst="rect">
            <a:avLst/>
          </a:prstGeom>
        </p:spPr>
        <p:txBody>
          <a:bodyPr anchor="t" rtlCol="false" tIns="0" lIns="0" bIns="0" rIns="0">
            <a:spAutoFit/>
          </a:bodyPr>
          <a:lstStyle/>
          <a:p>
            <a:pPr algn="ctr">
              <a:lnSpc>
                <a:spcPts val="3297"/>
              </a:lnSpc>
              <a:spcBef>
                <a:spcPct val="0"/>
              </a:spcBef>
            </a:pPr>
            <a:r>
              <a:rPr lang="en-US" sz="2355">
                <a:solidFill>
                  <a:srgbClr val="000000"/>
                </a:solidFill>
                <a:latin typeface="Poppins"/>
              </a:rPr>
              <a:t>Evaluate which method of clustering, KMeans or Agglomerative Hierarchical Clustering, is better for implementation into our future application.</a:t>
            </a:r>
          </a:p>
        </p:txBody>
      </p:sp>
      <p:sp>
        <p:nvSpPr>
          <p:cNvPr name="TextBox 21" id="21"/>
          <p:cNvSpPr txBox="true"/>
          <p:nvPr/>
        </p:nvSpPr>
        <p:spPr>
          <a:xfrm rot="0">
            <a:off x="10531976" y="6198856"/>
            <a:ext cx="3720268" cy="2498644"/>
          </a:xfrm>
          <a:prstGeom prst="rect">
            <a:avLst/>
          </a:prstGeom>
        </p:spPr>
        <p:txBody>
          <a:bodyPr anchor="t" rtlCol="false" tIns="0" lIns="0" bIns="0" rIns="0">
            <a:spAutoFit/>
          </a:bodyPr>
          <a:lstStyle/>
          <a:p>
            <a:pPr algn="ctr">
              <a:lnSpc>
                <a:spcPts val="3297"/>
              </a:lnSpc>
              <a:spcBef>
                <a:spcPct val="0"/>
              </a:spcBef>
            </a:pPr>
            <a:r>
              <a:rPr lang="en-US" sz="2355">
                <a:solidFill>
                  <a:srgbClr val="000000"/>
                </a:solidFill>
                <a:latin typeface="Poppins"/>
              </a:rPr>
              <a:t>Data was sourced through Kaggle which was sourced through the Spotify API to aggregate 114,000 song records. </a:t>
            </a:r>
          </a:p>
        </p:txBody>
      </p:sp>
      <p:sp>
        <p:nvSpPr>
          <p:cNvPr name="TextBox 22" id="22"/>
          <p:cNvSpPr txBox="true"/>
          <p:nvPr/>
        </p:nvSpPr>
        <p:spPr>
          <a:xfrm rot="0">
            <a:off x="17881036" y="-104775"/>
            <a:ext cx="254347" cy="618490"/>
          </a:xfrm>
          <a:prstGeom prst="rect">
            <a:avLst/>
          </a:prstGeom>
        </p:spPr>
        <p:txBody>
          <a:bodyPr anchor="t" rtlCol="false" tIns="0" lIns="0" bIns="0" rIns="0">
            <a:spAutoFit/>
          </a:bodyPr>
          <a:lstStyle/>
          <a:p>
            <a:pPr algn="ctr">
              <a:lnSpc>
                <a:spcPts val="4759"/>
              </a:lnSpc>
            </a:pPr>
            <a:r>
              <a:rPr lang="en-US" sz="3399">
                <a:solidFill>
                  <a:srgbClr val="000000"/>
                </a:solidFill>
                <a:latin typeface="Poppins"/>
              </a:rPr>
              <a:t>3</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666" r="0" b="-16666"/>
            </a:stretch>
          </a:blipFill>
        </p:spPr>
      </p:sp>
      <p:grpSp>
        <p:nvGrpSpPr>
          <p:cNvPr name="Group 3" id="3"/>
          <p:cNvGrpSpPr/>
          <p:nvPr/>
        </p:nvGrpSpPr>
        <p:grpSpPr>
          <a:xfrm rot="0">
            <a:off x="1758531" y="4169677"/>
            <a:ext cx="4452245" cy="4755833"/>
            <a:chOff x="0" y="0"/>
            <a:chExt cx="1172608" cy="1252565"/>
          </a:xfrm>
        </p:grpSpPr>
        <p:sp>
          <p:nvSpPr>
            <p:cNvPr name="Freeform 4" id="4"/>
            <p:cNvSpPr/>
            <p:nvPr/>
          </p:nvSpPr>
          <p:spPr>
            <a:xfrm flipH="false" flipV="false" rot="0">
              <a:off x="0" y="0"/>
              <a:ext cx="1172608" cy="1252565"/>
            </a:xfrm>
            <a:custGeom>
              <a:avLst/>
              <a:gdLst/>
              <a:ahLst/>
              <a:cxnLst/>
              <a:rect r="r" b="b" t="t" l="l"/>
              <a:pathLst>
                <a:path h="1252565" w="1172608">
                  <a:moveTo>
                    <a:pt x="88683" y="0"/>
                  </a:moveTo>
                  <a:lnTo>
                    <a:pt x="1083925" y="0"/>
                  </a:lnTo>
                  <a:cubicBezTo>
                    <a:pt x="1132903" y="0"/>
                    <a:pt x="1172608" y="39705"/>
                    <a:pt x="1172608" y="88683"/>
                  </a:cubicBezTo>
                  <a:lnTo>
                    <a:pt x="1172608" y="1163882"/>
                  </a:lnTo>
                  <a:cubicBezTo>
                    <a:pt x="1172608" y="1212860"/>
                    <a:pt x="1132903" y="1252565"/>
                    <a:pt x="1083925" y="1252565"/>
                  </a:cubicBezTo>
                  <a:lnTo>
                    <a:pt x="88683" y="1252565"/>
                  </a:lnTo>
                  <a:cubicBezTo>
                    <a:pt x="39705" y="1252565"/>
                    <a:pt x="0" y="1212860"/>
                    <a:pt x="0" y="1163882"/>
                  </a:cubicBezTo>
                  <a:lnTo>
                    <a:pt x="0" y="88683"/>
                  </a:lnTo>
                  <a:cubicBezTo>
                    <a:pt x="0" y="39705"/>
                    <a:pt x="39705" y="0"/>
                    <a:pt x="88683" y="0"/>
                  </a:cubicBezTo>
                  <a:close/>
                </a:path>
              </a:pathLst>
            </a:custGeom>
            <a:solidFill>
              <a:srgbClr val="EAEAEA"/>
            </a:solidFill>
          </p:spPr>
        </p:sp>
        <p:sp>
          <p:nvSpPr>
            <p:cNvPr name="TextBox 5" id="5"/>
            <p:cNvSpPr txBox="true"/>
            <p:nvPr/>
          </p:nvSpPr>
          <p:spPr>
            <a:xfrm>
              <a:off x="0" y="-47625"/>
              <a:ext cx="1172608" cy="1300190"/>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6920129" y="4169677"/>
            <a:ext cx="4452245" cy="4755833"/>
            <a:chOff x="0" y="0"/>
            <a:chExt cx="1172608" cy="1252565"/>
          </a:xfrm>
        </p:grpSpPr>
        <p:sp>
          <p:nvSpPr>
            <p:cNvPr name="Freeform 7" id="7"/>
            <p:cNvSpPr/>
            <p:nvPr/>
          </p:nvSpPr>
          <p:spPr>
            <a:xfrm flipH="false" flipV="false" rot="0">
              <a:off x="0" y="0"/>
              <a:ext cx="1172608" cy="1252565"/>
            </a:xfrm>
            <a:custGeom>
              <a:avLst/>
              <a:gdLst/>
              <a:ahLst/>
              <a:cxnLst/>
              <a:rect r="r" b="b" t="t" l="l"/>
              <a:pathLst>
                <a:path h="1252565" w="1172608">
                  <a:moveTo>
                    <a:pt x="88683" y="0"/>
                  </a:moveTo>
                  <a:lnTo>
                    <a:pt x="1083925" y="0"/>
                  </a:lnTo>
                  <a:cubicBezTo>
                    <a:pt x="1132903" y="0"/>
                    <a:pt x="1172608" y="39705"/>
                    <a:pt x="1172608" y="88683"/>
                  </a:cubicBezTo>
                  <a:lnTo>
                    <a:pt x="1172608" y="1163882"/>
                  </a:lnTo>
                  <a:cubicBezTo>
                    <a:pt x="1172608" y="1212860"/>
                    <a:pt x="1132903" y="1252565"/>
                    <a:pt x="1083925" y="1252565"/>
                  </a:cubicBezTo>
                  <a:lnTo>
                    <a:pt x="88683" y="1252565"/>
                  </a:lnTo>
                  <a:cubicBezTo>
                    <a:pt x="39705" y="1252565"/>
                    <a:pt x="0" y="1212860"/>
                    <a:pt x="0" y="1163882"/>
                  </a:cubicBezTo>
                  <a:lnTo>
                    <a:pt x="0" y="88683"/>
                  </a:lnTo>
                  <a:cubicBezTo>
                    <a:pt x="0" y="39705"/>
                    <a:pt x="39705" y="0"/>
                    <a:pt x="88683" y="0"/>
                  </a:cubicBezTo>
                  <a:close/>
                </a:path>
              </a:pathLst>
            </a:custGeom>
            <a:solidFill>
              <a:srgbClr val="EAEAEA"/>
            </a:solidFill>
          </p:spPr>
        </p:sp>
        <p:sp>
          <p:nvSpPr>
            <p:cNvPr name="TextBox 8" id="8"/>
            <p:cNvSpPr txBox="true"/>
            <p:nvPr/>
          </p:nvSpPr>
          <p:spPr>
            <a:xfrm>
              <a:off x="0" y="-47625"/>
              <a:ext cx="1172608" cy="1300190"/>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12077224" y="4169677"/>
            <a:ext cx="4452245" cy="4755833"/>
            <a:chOff x="0" y="0"/>
            <a:chExt cx="1172608" cy="1252565"/>
          </a:xfrm>
        </p:grpSpPr>
        <p:sp>
          <p:nvSpPr>
            <p:cNvPr name="Freeform 10" id="10"/>
            <p:cNvSpPr/>
            <p:nvPr/>
          </p:nvSpPr>
          <p:spPr>
            <a:xfrm flipH="false" flipV="false" rot="0">
              <a:off x="0" y="0"/>
              <a:ext cx="1172608" cy="1252565"/>
            </a:xfrm>
            <a:custGeom>
              <a:avLst/>
              <a:gdLst/>
              <a:ahLst/>
              <a:cxnLst/>
              <a:rect r="r" b="b" t="t" l="l"/>
              <a:pathLst>
                <a:path h="1252565" w="1172608">
                  <a:moveTo>
                    <a:pt x="88683" y="0"/>
                  </a:moveTo>
                  <a:lnTo>
                    <a:pt x="1083925" y="0"/>
                  </a:lnTo>
                  <a:cubicBezTo>
                    <a:pt x="1132903" y="0"/>
                    <a:pt x="1172608" y="39705"/>
                    <a:pt x="1172608" y="88683"/>
                  </a:cubicBezTo>
                  <a:lnTo>
                    <a:pt x="1172608" y="1163882"/>
                  </a:lnTo>
                  <a:cubicBezTo>
                    <a:pt x="1172608" y="1212860"/>
                    <a:pt x="1132903" y="1252565"/>
                    <a:pt x="1083925" y="1252565"/>
                  </a:cubicBezTo>
                  <a:lnTo>
                    <a:pt x="88683" y="1252565"/>
                  </a:lnTo>
                  <a:cubicBezTo>
                    <a:pt x="39705" y="1252565"/>
                    <a:pt x="0" y="1212860"/>
                    <a:pt x="0" y="1163882"/>
                  </a:cubicBezTo>
                  <a:lnTo>
                    <a:pt x="0" y="88683"/>
                  </a:lnTo>
                  <a:cubicBezTo>
                    <a:pt x="0" y="39705"/>
                    <a:pt x="39705" y="0"/>
                    <a:pt x="88683" y="0"/>
                  </a:cubicBezTo>
                  <a:close/>
                </a:path>
              </a:pathLst>
            </a:custGeom>
            <a:solidFill>
              <a:srgbClr val="EAEAEA"/>
            </a:solidFill>
          </p:spPr>
        </p:sp>
        <p:sp>
          <p:nvSpPr>
            <p:cNvPr name="TextBox 11" id="11"/>
            <p:cNvSpPr txBox="true"/>
            <p:nvPr/>
          </p:nvSpPr>
          <p:spPr>
            <a:xfrm>
              <a:off x="0" y="-47625"/>
              <a:ext cx="1172608" cy="1300190"/>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2991856" y="3410708"/>
            <a:ext cx="1985594" cy="1985594"/>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ED760"/>
            </a:solidFill>
          </p:spPr>
        </p:sp>
        <p:sp>
          <p:nvSpPr>
            <p:cNvPr name="TextBox 14" id="14"/>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15" id="15"/>
          <p:cNvGrpSpPr/>
          <p:nvPr/>
        </p:nvGrpSpPr>
        <p:grpSpPr>
          <a:xfrm rot="0">
            <a:off x="8153454" y="3410708"/>
            <a:ext cx="1985594" cy="1985594"/>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ED760"/>
            </a:solidFill>
          </p:spPr>
        </p:sp>
        <p:sp>
          <p:nvSpPr>
            <p:cNvPr name="TextBox 17" id="17"/>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18" id="18"/>
          <p:cNvGrpSpPr/>
          <p:nvPr/>
        </p:nvGrpSpPr>
        <p:grpSpPr>
          <a:xfrm rot="0">
            <a:off x="13310549" y="3410708"/>
            <a:ext cx="1985594" cy="1985594"/>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ED760"/>
            </a:solidFill>
          </p:spPr>
        </p:sp>
        <p:sp>
          <p:nvSpPr>
            <p:cNvPr name="TextBox 20" id="20"/>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sp>
        <p:nvSpPr>
          <p:cNvPr name="Freeform 21" id="21"/>
          <p:cNvSpPr/>
          <p:nvPr/>
        </p:nvSpPr>
        <p:spPr>
          <a:xfrm flipH="false" flipV="false" rot="0">
            <a:off x="3306878" y="3794000"/>
            <a:ext cx="1355552" cy="1355552"/>
          </a:xfrm>
          <a:custGeom>
            <a:avLst/>
            <a:gdLst/>
            <a:ahLst/>
            <a:cxnLst/>
            <a:rect r="r" b="b" t="t" l="l"/>
            <a:pathLst>
              <a:path h="1355552" w="1355552">
                <a:moveTo>
                  <a:pt x="0" y="0"/>
                </a:moveTo>
                <a:lnTo>
                  <a:pt x="1355551" y="0"/>
                </a:lnTo>
                <a:lnTo>
                  <a:pt x="1355551" y="1355551"/>
                </a:lnTo>
                <a:lnTo>
                  <a:pt x="0" y="135555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22" id="22"/>
          <p:cNvSpPr/>
          <p:nvPr/>
        </p:nvSpPr>
        <p:spPr>
          <a:xfrm flipH="false" flipV="false" rot="-2188544">
            <a:off x="13624791" y="3795273"/>
            <a:ext cx="1357110" cy="1216464"/>
          </a:xfrm>
          <a:custGeom>
            <a:avLst/>
            <a:gdLst/>
            <a:ahLst/>
            <a:cxnLst/>
            <a:rect r="r" b="b" t="t" l="l"/>
            <a:pathLst>
              <a:path h="1216464" w="1357110">
                <a:moveTo>
                  <a:pt x="0" y="0"/>
                </a:moveTo>
                <a:lnTo>
                  <a:pt x="1357110" y="0"/>
                </a:lnTo>
                <a:lnTo>
                  <a:pt x="1357110" y="1216464"/>
                </a:lnTo>
                <a:lnTo>
                  <a:pt x="0" y="121646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3" id="23"/>
          <p:cNvSpPr/>
          <p:nvPr/>
        </p:nvSpPr>
        <p:spPr>
          <a:xfrm flipH="false" flipV="false" rot="0">
            <a:off x="8469250" y="3728755"/>
            <a:ext cx="1349500" cy="1349500"/>
          </a:xfrm>
          <a:custGeom>
            <a:avLst/>
            <a:gdLst/>
            <a:ahLst/>
            <a:cxnLst/>
            <a:rect r="r" b="b" t="t" l="l"/>
            <a:pathLst>
              <a:path h="1349500" w="1349500">
                <a:moveTo>
                  <a:pt x="0" y="0"/>
                </a:moveTo>
                <a:lnTo>
                  <a:pt x="1349500" y="0"/>
                </a:lnTo>
                <a:lnTo>
                  <a:pt x="1349500" y="1349500"/>
                </a:lnTo>
                <a:lnTo>
                  <a:pt x="0" y="13495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24" id="24"/>
          <p:cNvSpPr txBox="true"/>
          <p:nvPr/>
        </p:nvSpPr>
        <p:spPr>
          <a:xfrm rot="0">
            <a:off x="1758531" y="1233095"/>
            <a:ext cx="15500769" cy="1884427"/>
          </a:xfrm>
          <a:prstGeom prst="rect">
            <a:avLst/>
          </a:prstGeom>
        </p:spPr>
        <p:txBody>
          <a:bodyPr anchor="t" rtlCol="false" tIns="0" lIns="0" bIns="0" rIns="0">
            <a:spAutoFit/>
          </a:bodyPr>
          <a:lstStyle/>
          <a:p>
            <a:pPr algn="ctr">
              <a:lnSpc>
                <a:spcPts val="7575"/>
              </a:lnSpc>
              <a:spcBef>
                <a:spcPct val="0"/>
              </a:spcBef>
            </a:pPr>
            <a:r>
              <a:rPr lang="en-US" sz="5411">
                <a:solidFill>
                  <a:srgbClr val="1ED760"/>
                </a:solidFill>
                <a:latin typeface="League Spartan"/>
              </a:rPr>
              <a:t>BRIEF OVERVIEW: DATA CLEANING/EXPLORATION</a:t>
            </a:r>
          </a:p>
        </p:txBody>
      </p:sp>
      <p:sp>
        <p:nvSpPr>
          <p:cNvPr name="TextBox 25" id="25"/>
          <p:cNvSpPr txBox="true"/>
          <p:nvPr/>
        </p:nvSpPr>
        <p:spPr>
          <a:xfrm rot="0">
            <a:off x="2372942" y="5759354"/>
            <a:ext cx="3223423" cy="523776"/>
          </a:xfrm>
          <a:prstGeom prst="rect">
            <a:avLst/>
          </a:prstGeom>
        </p:spPr>
        <p:txBody>
          <a:bodyPr anchor="t" rtlCol="false" tIns="0" lIns="0" bIns="0" rIns="0">
            <a:spAutoFit/>
          </a:bodyPr>
          <a:lstStyle/>
          <a:p>
            <a:pPr algn="ctr">
              <a:lnSpc>
                <a:spcPts val="4205"/>
              </a:lnSpc>
              <a:spcBef>
                <a:spcPct val="0"/>
              </a:spcBef>
            </a:pPr>
            <a:r>
              <a:rPr lang="en-US" sz="3003">
                <a:solidFill>
                  <a:srgbClr val="000000"/>
                </a:solidFill>
                <a:latin typeface="Lato Heavy"/>
              </a:rPr>
              <a:t>CLEANING</a:t>
            </a:r>
          </a:p>
        </p:txBody>
      </p:sp>
      <p:sp>
        <p:nvSpPr>
          <p:cNvPr name="TextBox 26" id="26"/>
          <p:cNvSpPr txBox="true"/>
          <p:nvPr/>
        </p:nvSpPr>
        <p:spPr>
          <a:xfrm rot="0">
            <a:off x="7532289" y="5768879"/>
            <a:ext cx="3223423" cy="464721"/>
          </a:xfrm>
          <a:prstGeom prst="rect">
            <a:avLst/>
          </a:prstGeom>
        </p:spPr>
        <p:txBody>
          <a:bodyPr anchor="t" rtlCol="false" tIns="0" lIns="0" bIns="0" rIns="0">
            <a:spAutoFit/>
          </a:bodyPr>
          <a:lstStyle/>
          <a:p>
            <a:pPr algn="ctr">
              <a:lnSpc>
                <a:spcPts val="3785"/>
              </a:lnSpc>
              <a:spcBef>
                <a:spcPct val="0"/>
              </a:spcBef>
            </a:pPr>
            <a:r>
              <a:rPr lang="en-US" sz="2703">
                <a:solidFill>
                  <a:srgbClr val="000000"/>
                </a:solidFill>
                <a:latin typeface="Lato Heavy"/>
              </a:rPr>
              <a:t>DROP ATTRIBUTES</a:t>
            </a:r>
          </a:p>
        </p:txBody>
      </p:sp>
      <p:sp>
        <p:nvSpPr>
          <p:cNvPr name="TextBox 27" id="27"/>
          <p:cNvSpPr txBox="true"/>
          <p:nvPr/>
        </p:nvSpPr>
        <p:spPr>
          <a:xfrm rot="0">
            <a:off x="12691635" y="5759354"/>
            <a:ext cx="3223423" cy="523776"/>
          </a:xfrm>
          <a:prstGeom prst="rect">
            <a:avLst/>
          </a:prstGeom>
        </p:spPr>
        <p:txBody>
          <a:bodyPr anchor="t" rtlCol="false" tIns="0" lIns="0" bIns="0" rIns="0">
            <a:spAutoFit/>
          </a:bodyPr>
          <a:lstStyle/>
          <a:p>
            <a:pPr algn="ctr">
              <a:lnSpc>
                <a:spcPts val="4205"/>
              </a:lnSpc>
              <a:spcBef>
                <a:spcPct val="0"/>
              </a:spcBef>
            </a:pPr>
            <a:r>
              <a:rPr lang="en-US" sz="3003">
                <a:solidFill>
                  <a:srgbClr val="000000"/>
                </a:solidFill>
                <a:latin typeface="Lato Heavy"/>
              </a:rPr>
              <a:t>PARTITION</a:t>
            </a:r>
          </a:p>
        </p:txBody>
      </p:sp>
      <p:sp>
        <p:nvSpPr>
          <p:cNvPr name="TextBox 28" id="28"/>
          <p:cNvSpPr txBox="true"/>
          <p:nvPr/>
        </p:nvSpPr>
        <p:spPr>
          <a:xfrm rot="0">
            <a:off x="2506677" y="6480918"/>
            <a:ext cx="2955954" cy="1609175"/>
          </a:xfrm>
          <a:prstGeom prst="rect">
            <a:avLst/>
          </a:prstGeom>
        </p:spPr>
        <p:txBody>
          <a:bodyPr anchor="t" rtlCol="false" tIns="0" lIns="0" bIns="0" rIns="0">
            <a:spAutoFit/>
          </a:bodyPr>
          <a:lstStyle/>
          <a:p>
            <a:pPr algn="ctr">
              <a:lnSpc>
                <a:spcPts val="3180"/>
              </a:lnSpc>
            </a:pPr>
            <a:r>
              <a:rPr lang="en-US" sz="2271">
                <a:solidFill>
                  <a:srgbClr val="000000"/>
                </a:solidFill>
                <a:latin typeface="Poppins"/>
              </a:rPr>
              <a:t>114 Different Genres, </a:t>
            </a:r>
          </a:p>
          <a:p>
            <a:pPr algn="ctr">
              <a:lnSpc>
                <a:spcPts val="3180"/>
              </a:lnSpc>
            </a:pPr>
            <a:r>
              <a:rPr lang="en-US" sz="2271">
                <a:solidFill>
                  <a:srgbClr val="000000"/>
                </a:solidFill>
                <a:latin typeface="Poppins"/>
              </a:rPr>
              <a:t>Final N = 45,671 </a:t>
            </a:r>
          </a:p>
          <a:p>
            <a:pPr algn="ctr">
              <a:lnSpc>
                <a:spcPts val="3180"/>
              </a:lnSpc>
              <a:spcBef>
                <a:spcPct val="0"/>
              </a:spcBef>
            </a:pPr>
            <a:r>
              <a:rPr lang="en-US" sz="2271">
                <a:solidFill>
                  <a:srgbClr val="000000"/>
                </a:solidFill>
                <a:latin typeface="Poppins"/>
              </a:rPr>
              <a:t>(After Dropping Outliers/Duplicates)</a:t>
            </a:r>
          </a:p>
        </p:txBody>
      </p:sp>
      <p:sp>
        <p:nvSpPr>
          <p:cNvPr name="TextBox 29" id="29"/>
          <p:cNvSpPr txBox="true"/>
          <p:nvPr/>
        </p:nvSpPr>
        <p:spPr>
          <a:xfrm rot="0">
            <a:off x="7668275" y="6480918"/>
            <a:ext cx="2955954" cy="2185755"/>
          </a:xfrm>
          <a:prstGeom prst="rect">
            <a:avLst/>
          </a:prstGeom>
        </p:spPr>
        <p:txBody>
          <a:bodyPr anchor="t" rtlCol="false" tIns="0" lIns="0" bIns="0" rIns="0">
            <a:spAutoFit/>
          </a:bodyPr>
          <a:lstStyle/>
          <a:p>
            <a:pPr algn="ctr">
              <a:lnSpc>
                <a:spcPts val="2900"/>
              </a:lnSpc>
              <a:spcBef>
                <a:spcPct val="0"/>
              </a:spcBef>
            </a:pPr>
            <a:r>
              <a:rPr lang="en-US" sz="2071">
                <a:solidFill>
                  <a:srgbClr val="000000"/>
                </a:solidFill>
                <a:latin typeface="Poppins"/>
              </a:rPr>
              <a:t>Determined that we would drop attributes ‘Explicit’ &amp; ‘Popularity’ as they have no/negative effects on our data</a:t>
            </a:r>
          </a:p>
        </p:txBody>
      </p:sp>
      <p:sp>
        <p:nvSpPr>
          <p:cNvPr name="TextBox 30" id="30"/>
          <p:cNvSpPr txBox="true"/>
          <p:nvPr/>
        </p:nvSpPr>
        <p:spPr>
          <a:xfrm rot="0">
            <a:off x="12825369" y="6490443"/>
            <a:ext cx="2955954" cy="1659502"/>
          </a:xfrm>
          <a:prstGeom prst="rect">
            <a:avLst/>
          </a:prstGeom>
        </p:spPr>
        <p:txBody>
          <a:bodyPr anchor="t" rtlCol="false" tIns="0" lIns="0" bIns="0" rIns="0">
            <a:spAutoFit/>
          </a:bodyPr>
          <a:lstStyle/>
          <a:p>
            <a:pPr algn="ctr">
              <a:lnSpc>
                <a:spcPts val="2620"/>
              </a:lnSpc>
              <a:spcBef>
                <a:spcPct val="0"/>
              </a:spcBef>
            </a:pPr>
            <a:r>
              <a:rPr lang="en-US" sz="1871">
                <a:solidFill>
                  <a:srgbClr val="000000"/>
                </a:solidFill>
                <a:latin typeface="Poppins"/>
              </a:rPr>
              <a:t>Also determined that we would partition the data into four separate datasets to plug into both of our models</a:t>
            </a:r>
          </a:p>
        </p:txBody>
      </p:sp>
      <p:sp>
        <p:nvSpPr>
          <p:cNvPr name="TextBox 31" id="31"/>
          <p:cNvSpPr txBox="true"/>
          <p:nvPr/>
        </p:nvSpPr>
        <p:spPr>
          <a:xfrm rot="0">
            <a:off x="17824029" y="-104775"/>
            <a:ext cx="271611" cy="618490"/>
          </a:xfrm>
          <a:prstGeom prst="rect">
            <a:avLst/>
          </a:prstGeom>
        </p:spPr>
        <p:txBody>
          <a:bodyPr anchor="t" rtlCol="false" tIns="0" lIns="0" bIns="0" rIns="0">
            <a:spAutoFit/>
          </a:bodyPr>
          <a:lstStyle/>
          <a:p>
            <a:pPr algn="ctr">
              <a:lnSpc>
                <a:spcPts val="4759"/>
              </a:lnSpc>
            </a:pPr>
            <a:r>
              <a:rPr lang="en-US" sz="3399">
                <a:solidFill>
                  <a:srgbClr val="000000"/>
                </a:solidFill>
                <a:latin typeface="Poppins"/>
              </a:rPr>
              <a:t>4</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1ED760"/>
        </a:solidFill>
      </p:bgPr>
    </p:bg>
    <p:spTree>
      <p:nvGrpSpPr>
        <p:cNvPr id="1" name=""/>
        <p:cNvGrpSpPr/>
        <p:nvPr/>
      </p:nvGrpSpPr>
      <p:grpSpPr>
        <a:xfrm>
          <a:off x="0" y="0"/>
          <a:ext cx="0" cy="0"/>
          <a:chOff x="0" y="0"/>
          <a:chExt cx="0" cy="0"/>
        </a:xfrm>
      </p:grpSpPr>
      <p:sp>
        <p:nvSpPr>
          <p:cNvPr name="Freeform 2" id="2"/>
          <p:cNvSpPr/>
          <p:nvPr/>
        </p:nvSpPr>
        <p:spPr>
          <a:xfrm flipH="false" flipV="false" rot="0">
            <a:off x="3523852" y="4880262"/>
            <a:ext cx="1485554" cy="1592699"/>
          </a:xfrm>
          <a:custGeom>
            <a:avLst/>
            <a:gdLst/>
            <a:ahLst/>
            <a:cxnLst/>
            <a:rect r="r" b="b" t="t" l="l"/>
            <a:pathLst>
              <a:path h="1592699" w="1485554">
                <a:moveTo>
                  <a:pt x="0" y="0"/>
                </a:moveTo>
                <a:lnTo>
                  <a:pt x="1485554" y="0"/>
                </a:lnTo>
                <a:lnTo>
                  <a:pt x="1485554" y="1592699"/>
                </a:lnTo>
                <a:lnTo>
                  <a:pt x="0" y="159269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7333122" y="4899312"/>
            <a:ext cx="1485554" cy="1592699"/>
          </a:xfrm>
          <a:custGeom>
            <a:avLst/>
            <a:gdLst/>
            <a:ahLst/>
            <a:cxnLst/>
            <a:rect r="r" b="b" t="t" l="l"/>
            <a:pathLst>
              <a:path h="1592699" w="1485554">
                <a:moveTo>
                  <a:pt x="0" y="0"/>
                </a:moveTo>
                <a:lnTo>
                  <a:pt x="1485554" y="0"/>
                </a:lnTo>
                <a:lnTo>
                  <a:pt x="1485554" y="1592699"/>
                </a:lnTo>
                <a:lnTo>
                  <a:pt x="0" y="159269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4" id="4"/>
          <p:cNvSpPr/>
          <p:nvPr/>
        </p:nvSpPr>
        <p:spPr>
          <a:xfrm flipV="true">
            <a:off x="5009406" y="5695661"/>
            <a:ext cx="2323716" cy="19050"/>
          </a:xfrm>
          <a:prstGeom prst="line">
            <a:avLst/>
          </a:prstGeom>
          <a:ln cap="flat" w="38100">
            <a:solidFill>
              <a:srgbClr val="000000"/>
            </a:solidFill>
            <a:prstDash val="solid"/>
            <a:headEnd type="none" len="sm" w="sm"/>
            <a:tailEnd type="arrow" len="sm" w="med"/>
          </a:ln>
        </p:spPr>
      </p:sp>
      <p:sp>
        <p:nvSpPr>
          <p:cNvPr name="Freeform 5" id="5"/>
          <p:cNvSpPr/>
          <p:nvPr/>
        </p:nvSpPr>
        <p:spPr>
          <a:xfrm flipH="false" flipV="false" rot="0">
            <a:off x="11963170" y="3130691"/>
            <a:ext cx="1485554" cy="1592699"/>
          </a:xfrm>
          <a:custGeom>
            <a:avLst/>
            <a:gdLst/>
            <a:ahLst/>
            <a:cxnLst/>
            <a:rect r="r" b="b" t="t" l="l"/>
            <a:pathLst>
              <a:path h="1592699" w="1485554">
                <a:moveTo>
                  <a:pt x="0" y="0"/>
                </a:moveTo>
                <a:lnTo>
                  <a:pt x="1485554" y="0"/>
                </a:lnTo>
                <a:lnTo>
                  <a:pt x="1485554" y="1592699"/>
                </a:lnTo>
                <a:lnTo>
                  <a:pt x="0" y="159269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1963170" y="7183009"/>
            <a:ext cx="1485554" cy="1592699"/>
          </a:xfrm>
          <a:custGeom>
            <a:avLst/>
            <a:gdLst/>
            <a:ahLst/>
            <a:cxnLst/>
            <a:rect r="r" b="b" t="t" l="l"/>
            <a:pathLst>
              <a:path h="1592699" w="1485554">
                <a:moveTo>
                  <a:pt x="0" y="0"/>
                </a:moveTo>
                <a:lnTo>
                  <a:pt x="1485554" y="0"/>
                </a:lnTo>
                <a:lnTo>
                  <a:pt x="1485554" y="1592699"/>
                </a:lnTo>
                <a:lnTo>
                  <a:pt x="0" y="159269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7" id="7"/>
          <p:cNvSpPr/>
          <p:nvPr/>
        </p:nvSpPr>
        <p:spPr>
          <a:xfrm flipV="true">
            <a:off x="8818676" y="3927040"/>
            <a:ext cx="3144494" cy="1768621"/>
          </a:xfrm>
          <a:prstGeom prst="line">
            <a:avLst/>
          </a:prstGeom>
          <a:ln cap="flat" w="38100">
            <a:solidFill>
              <a:srgbClr val="000000"/>
            </a:solidFill>
            <a:prstDash val="solid"/>
            <a:headEnd type="none" len="sm" w="sm"/>
            <a:tailEnd type="arrow" len="sm" w="med"/>
          </a:ln>
        </p:spPr>
      </p:sp>
      <p:sp>
        <p:nvSpPr>
          <p:cNvPr name="AutoShape 8" id="8"/>
          <p:cNvSpPr/>
          <p:nvPr/>
        </p:nvSpPr>
        <p:spPr>
          <a:xfrm>
            <a:off x="8818676" y="5695661"/>
            <a:ext cx="3144494" cy="2283697"/>
          </a:xfrm>
          <a:prstGeom prst="line">
            <a:avLst/>
          </a:prstGeom>
          <a:ln cap="flat" w="38100">
            <a:solidFill>
              <a:srgbClr val="000000"/>
            </a:solidFill>
            <a:prstDash val="solid"/>
            <a:headEnd type="none" len="sm" w="sm"/>
            <a:tailEnd type="arrow" len="sm" w="med"/>
          </a:ln>
        </p:spPr>
      </p:sp>
      <p:sp>
        <p:nvSpPr>
          <p:cNvPr name="AutoShape 9" id="9"/>
          <p:cNvSpPr/>
          <p:nvPr/>
        </p:nvSpPr>
        <p:spPr>
          <a:xfrm flipV="true">
            <a:off x="2392528" y="5676611"/>
            <a:ext cx="1874101" cy="2069933"/>
          </a:xfrm>
          <a:prstGeom prst="line">
            <a:avLst/>
          </a:prstGeom>
          <a:ln cap="flat" w="38100">
            <a:solidFill>
              <a:srgbClr val="000000"/>
            </a:solidFill>
            <a:prstDash val="sysDash"/>
            <a:headEnd type="none" len="sm" w="sm"/>
            <a:tailEnd type="arrow" len="sm" w="med"/>
          </a:ln>
        </p:spPr>
      </p:sp>
      <p:grpSp>
        <p:nvGrpSpPr>
          <p:cNvPr name="Group 10" id="10"/>
          <p:cNvGrpSpPr/>
          <p:nvPr/>
        </p:nvGrpSpPr>
        <p:grpSpPr>
          <a:xfrm rot="0">
            <a:off x="1014599" y="7696071"/>
            <a:ext cx="2755860" cy="730095"/>
            <a:chOff x="0" y="0"/>
            <a:chExt cx="725823" cy="192288"/>
          </a:xfrm>
        </p:grpSpPr>
        <p:sp>
          <p:nvSpPr>
            <p:cNvPr name="Freeform 11" id="11"/>
            <p:cNvSpPr/>
            <p:nvPr/>
          </p:nvSpPr>
          <p:spPr>
            <a:xfrm flipH="false" flipV="false" rot="0">
              <a:off x="0" y="0"/>
              <a:ext cx="725823" cy="192288"/>
            </a:xfrm>
            <a:custGeom>
              <a:avLst/>
              <a:gdLst/>
              <a:ahLst/>
              <a:cxnLst/>
              <a:rect r="r" b="b" t="t" l="l"/>
              <a:pathLst>
                <a:path h="192288" w="725823">
                  <a:moveTo>
                    <a:pt x="0" y="0"/>
                  </a:moveTo>
                  <a:lnTo>
                    <a:pt x="725823" y="0"/>
                  </a:lnTo>
                  <a:lnTo>
                    <a:pt x="725823" y="192288"/>
                  </a:lnTo>
                  <a:lnTo>
                    <a:pt x="0" y="192288"/>
                  </a:lnTo>
                  <a:close/>
                </a:path>
              </a:pathLst>
            </a:custGeom>
            <a:solidFill>
              <a:srgbClr val="1ED760"/>
            </a:solidFill>
            <a:ln w="38100" cap="sq">
              <a:solidFill>
                <a:srgbClr val="000000"/>
              </a:solidFill>
              <a:prstDash val="solid"/>
              <a:miter/>
            </a:ln>
          </p:spPr>
        </p:sp>
        <p:sp>
          <p:nvSpPr>
            <p:cNvPr name="TextBox 12" id="12"/>
            <p:cNvSpPr txBox="true"/>
            <p:nvPr/>
          </p:nvSpPr>
          <p:spPr>
            <a:xfrm>
              <a:off x="0" y="-47625"/>
              <a:ext cx="725823" cy="239913"/>
            </a:xfrm>
            <a:prstGeom prst="rect">
              <a:avLst/>
            </a:prstGeom>
          </p:spPr>
          <p:txBody>
            <a:bodyPr anchor="ctr" rtlCol="false" tIns="50800" lIns="50800" bIns="50800" rIns="50800"/>
            <a:lstStyle/>
            <a:p>
              <a:pPr algn="ctr">
                <a:lnSpc>
                  <a:spcPts val="2659"/>
                </a:lnSpc>
              </a:pPr>
            </a:p>
          </p:txBody>
        </p:sp>
      </p:grpSp>
      <p:sp>
        <p:nvSpPr>
          <p:cNvPr name="TextBox 13" id="13"/>
          <p:cNvSpPr txBox="true"/>
          <p:nvPr/>
        </p:nvSpPr>
        <p:spPr>
          <a:xfrm rot="0">
            <a:off x="3712371" y="409575"/>
            <a:ext cx="10863257" cy="1228725"/>
          </a:xfrm>
          <a:prstGeom prst="rect">
            <a:avLst/>
          </a:prstGeom>
        </p:spPr>
        <p:txBody>
          <a:bodyPr anchor="t" rtlCol="false" tIns="0" lIns="0" bIns="0" rIns="0">
            <a:spAutoFit/>
          </a:bodyPr>
          <a:lstStyle/>
          <a:p>
            <a:pPr algn="ctr" marL="0" indent="0" lvl="0">
              <a:lnSpc>
                <a:spcPts val="9600"/>
              </a:lnSpc>
              <a:spcBef>
                <a:spcPct val="0"/>
              </a:spcBef>
            </a:pPr>
            <a:r>
              <a:rPr lang="en-US" sz="8000">
                <a:solidFill>
                  <a:srgbClr val="000000"/>
                </a:solidFill>
                <a:latin typeface="Loubag Bold"/>
              </a:rPr>
              <a:t>Datasets</a:t>
            </a:r>
          </a:p>
        </p:txBody>
      </p:sp>
      <p:sp>
        <p:nvSpPr>
          <p:cNvPr name="TextBox 14" id="14"/>
          <p:cNvSpPr txBox="true"/>
          <p:nvPr/>
        </p:nvSpPr>
        <p:spPr>
          <a:xfrm rot="0">
            <a:off x="2781164" y="4242995"/>
            <a:ext cx="2970930" cy="480395"/>
          </a:xfrm>
          <a:prstGeom prst="rect">
            <a:avLst/>
          </a:prstGeom>
        </p:spPr>
        <p:txBody>
          <a:bodyPr anchor="t" rtlCol="false" tIns="0" lIns="0" bIns="0" rIns="0">
            <a:spAutoFit/>
          </a:bodyPr>
          <a:lstStyle/>
          <a:p>
            <a:pPr algn="ctr">
              <a:lnSpc>
                <a:spcPts val="3901"/>
              </a:lnSpc>
            </a:pPr>
            <a:r>
              <a:rPr lang="en-US" sz="2786">
                <a:solidFill>
                  <a:srgbClr val="000000"/>
                </a:solidFill>
                <a:latin typeface="Loubag"/>
              </a:rPr>
              <a:t>Original Dataset</a:t>
            </a:r>
          </a:p>
        </p:txBody>
      </p:sp>
      <p:sp>
        <p:nvSpPr>
          <p:cNvPr name="TextBox 15" id="15"/>
          <p:cNvSpPr txBox="true"/>
          <p:nvPr/>
        </p:nvSpPr>
        <p:spPr>
          <a:xfrm rot="0">
            <a:off x="6690237" y="4242995"/>
            <a:ext cx="2771324" cy="480395"/>
          </a:xfrm>
          <a:prstGeom prst="rect">
            <a:avLst/>
          </a:prstGeom>
        </p:spPr>
        <p:txBody>
          <a:bodyPr anchor="t" rtlCol="false" tIns="0" lIns="0" bIns="0" rIns="0">
            <a:spAutoFit/>
          </a:bodyPr>
          <a:lstStyle/>
          <a:p>
            <a:pPr algn="ctr">
              <a:lnSpc>
                <a:spcPts val="3901"/>
              </a:lnSpc>
            </a:pPr>
            <a:r>
              <a:rPr lang="en-US" sz="2786">
                <a:solidFill>
                  <a:srgbClr val="000000"/>
                </a:solidFill>
                <a:latin typeface="Loubag"/>
              </a:rPr>
              <a:t>Scaled Dataset</a:t>
            </a:r>
          </a:p>
        </p:txBody>
      </p:sp>
      <p:sp>
        <p:nvSpPr>
          <p:cNvPr name="TextBox 16" id="16"/>
          <p:cNvSpPr txBox="true"/>
          <p:nvPr/>
        </p:nvSpPr>
        <p:spPr>
          <a:xfrm rot="0">
            <a:off x="11386475" y="6434861"/>
            <a:ext cx="2638944" cy="480395"/>
          </a:xfrm>
          <a:prstGeom prst="rect">
            <a:avLst/>
          </a:prstGeom>
        </p:spPr>
        <p:txBody>
          <a:bodyPr anchor="t" rtlCol="false" tIns="0" lIns="0" bIns="0" rIns="0">
            <a:spAutoFit/>
          </a:bodyPr>
          <a:lstStyle/>
          <a:p>
            <a:pPr algn="ctr">
              <a:lnSpc>
                <a:spcPts val="3901"/>
              </a:lnSpc>
            </a:pPr>
            <a:r>
              <a:rPr lang="en-US" sz="2786">
                <a:solidFill>
                  <a:srgbClr val="000000"/>
                </a:solidFill>
                <a:latin typeface="Loubag"/>
              </a:rPr>
              <a:t>3 PCA Dataset</a:t>
            </a:r>
          </a:p>
        </p:txBody>
      </p:sp>
      <p:sp>
        <p:nvSpPr>
          <p:cNvPr name="TextBox 17" id="17"/>
          <p:cNvSpPr txBox="true"/>
          <p:nvPr/>
        </p:nvSpPr>
        <p:spPr>
          <a:xfrm rot="0">
            <a:off x="11454968" y="2383596"/>
            <a:ext cx="2501957" cy="480395"/>
          </a:xfrm>
          <a:prstGeom prst="rect">
            <a:avLst/>
          </a:prstGeom>
        </p:spPr>
        <p:txBody>
          <a:bodyPr anchor="t" rtlCol="false" tIns="0" lIns="0" bIns="0" rIns="0">
            <a:spAutoFit/>
          </a:bodyPr>
          <a:lstStyle/>
          <a:p>
            <a:pPr algn="ctr">
              <a:lnSpc>
                <a:spcPts val="3901"/>
              </a:lnSpc>
            </a:pPr>
            <a:r>
              <a:rPr lang="en-US" sz="2786">
                <a:solidFill>
                  <a:srgbClr val="000000"/>
                </a:solidFill>
                <a:latin typeface="Loubag"/>
              </a:rPr>
              <a:t>1 PCA Dataset</a:t>
            </a:r>
          </a:p>
        </p:txBody>
      </p:sp>
      <p:sp>
        <p:nvSpPr>
          <p:cNvPr name="TextBox 18" id="18"/>
          <p:cNvSpPr txBox="true"/>
          <p:nvPr/>
        </p:nvSpPr>
        <p:spPr>
          <a:xfrm rot="0">
            <a:off x="1014599" y="7740238"/>
            <a:ext cx="2755860" cy="603662"/>
          </a:xfrm>
          <a:prstGeom prst="rect">
            <a:avLst/>
          </a:prstGeom>
        </p:spPr>
        <p:txBody>
          <a:bodyPr anchor="t" rtlCol="false" tIns="0" lIns="0" bIns="0" rIns="0">
            <a:spAutoFit/>
          </a:bodyPr>
          <a:lstStyle/>
          <a:p>
            <a:pPr algn="ctr">
              <a:lnSpc>
                <a:spcPts val="2427"/>
              </a:lnSpc>
            </a:pPr>
            <a:r>
              <a:rPr lang="en-US" sz="1733">
                <a:solidFill>
                  <a:srgbClr val="000000"/>
                </a:solidFill>
                <a:latin typeface="Loubag"/>
              </a:rPr>
              <a:t>‘Explicit’ &amp; ‘Popularity’ Exist here</a:t>
            </a:r>
          </a:p>
        </p:txBody>
      </p:sp>
      <p:grpSp>
        <p:nvGrpSpPr>
          <p:cNvPr name="Group 19" id="19"/>
          <p:cNvGrpSpPr/>
          <p:nvPr/>
        </p:nvGrpSpPr>
        <p:grpSpPr>
          <a:xfrm rot="0">
            <a:off x="6705702" y="7696071"/>
            <a:ext cx="2755860" cy="1562229"/>
            <a:chOff x="0" y="0"/>
            <a:chExt cx="725823" cy="411451"/>
          </a:xfrm>
        </p:grpSpPr>
        <p:sp>
          <p:nvSpPr>
            <p:cNvPr name="Freeform 20" id="20"/>
            <p:cNvSpPr/>
            <p:nvPr/>
          </p:nvSpPr>
          <p:spPr>
            <a:xfrm flipH="false" flipV="false" rot="0">
              <a:off x="0" y="0"/>
              <a:ext cx="725823" cy="411451"/>
            </a:xfrm>
            <a:custGeom>
              <a:avLst/>
              <a:gdLst/>
              <a:ahLst/>
              <a:cxnLst/>
              <a:rect r="r" b="b" t="t" l="l"/>
              <a:pathLst>
                <a:path h="411451" w="725823">
                  <a:moveTo>
                    <a:pt x="0" y="0"/>
                  </a:moveTo>
                  <a:lnTo>
                    <a:pt x="725823" y="0"/>
                  </a:lnTo>
                  <a:lnTo>
                    <a:pt x="725823" y="411451"/>
                  </a:lnTo>
                  <a:lnTo>
                    <a:pt x="0" y="411451"/>
                  </a:lnTo>
                  <a:close/>
                </a:path>
              </a:pathLst>
            </a:custGeom>
            <a:solidFill>
              <a:srgbClr val="1ED760"/>
            </a:solidFill>
            <a:ln w="38100" cap="sq">
              <a:solidFill>
                <a:srgbClr val="000000"/>
              </a:solidFill>
              <a:prstDash val="solid"/>
              <a:miter/>
            </a:ln>
          </p:spPr>
        </p:sp>
        <p:sp>
          <p:nvSpPr>
            <p:cNvPr name="TextBox 21" id="21"/>
            <p:cNvSpPr txBox="true"/>
            <p:nvPr/>
          </p:nvSpPr>
          <p:spPr>
            <a:xfrm>
              <a:off x="0" y="-47625"/>
              <a:ext cx="725823" cy="459076"/>
            </a:xfrm>
            <a:prstGeom prst="rect">
              <a:avLst/>
            </a:prstGeom>
          </p:spPr>
          <p:txBody>
            <a:bodyPr anchor="ctr" rtlCol="false" tIns="50800" lIns="50800" bIns="50800" rIns="50800"/>
            <a:lstStyle/>
            <a:p>
              <a:pPr algn="ctr">
                <a:lnSpc>
                  <a:spcPts val="2659"/>
                </a:lnSpc>
              </a:pPr>
            </a:p>
          </p:txBody>
        </p:sp>
      </p:grpSp>
      <p:sp>
        <p:nvSpPr>
          <p:cNvPr name="TextBox 22" id="22"/>
          <p:cNvSpPr txBox="true"/>
          <p:nvPr/>
        </p:nvSpPr>
        <p:spPr>
          <a:xfrm rot="0">
            <a:off x="6705702" y="7740238"/>
            <a:ext cx="2755860" cy="1518062"/>
          </a:xfrm>
          <a:prstGeom prst="rect">
            <a:avLst/>
          </a:prstGeom>
        </p:spPr>
        <p:txBody>
          <a:bodyPr anchor="t" rtlCol="false" tIns="0" lIns="0" bIns="0" rIns="0">
            <a:spAutoFit/>
          </a:bodyPr>
          <a:lstStyle/>
          <a:p>
            <a:pPr algn="ctr">
              <a:lnSpc>
                <a:spcPts val="2427"/>
              </a:lnSpc>
            </a:pPr>
            <a:r>
              <a:rPr lang="en-US" sz="1733">
                <a:solidFill>
                  <a:srgbClr val="000000"/>
                </a:solidFill>
                <a:latin typeface="Loubag"/>
              </a:rPr>
              <a:t>‘Explicit’ &amp; ‘Popularity’ Dropped - ‘Tempo’, ‘Duration’,  &amp; ‘Loudness’ Standardized to be between 0 and 1</a:t>
            </a:r>
          </a:p>
        </p:txBody>
      </p:sp>
      <p:sp>
        <p:nvSpPr>
          <p:cNvPr name="AutoShape 23" id="23"/>
          <p:cNvSpPr/>
          <p:nvPr/>
        </p:nvSpPr>
        <p:spPr>
          <a:xfrm flipH="true" flipV="true">
            <a:off x="8075899" y="6492011"/>
            <a:ext cx="7732" cy="1204061"/>
          </a:xfrm>
          <a:prstGeom prst="line">
            <a:avLst/>
          </a:prstGeom>
          <a:ln cap="flat" w="38100">
            <a:solidFill>
              <a:srgbClr val="000000"/>
            </a:solidFill>
            <a:prstDash val="sysDash"/>
            <a:headEnd type="none" len="sm" w="sm"/>
            <a:tailEnd type="arrow" len="sm" w="med"/>
          </a:ln>
        </p:spPr>
      </p:sp>
      <p:grpSp>
        <p:nvGrpSpPr>
          <p:cNvPr name="Group 24" id="24"/>
          <p:cNvGrpSpPr/>
          <p:nvPr/>
        </p:nvGrpSpPr>
        <p:grpSpPr>
          <a:xfrm rot="0">
            <a:off x="14503440" y="3561993"/>
            <a:ext cx="2755860" cy="730095"/>
            <a:chOff x="0" y="0"/>
            <a:chExt cx="725823" cy="192288"/>
          </a:xfrm>
        </p:grpSpPr>
        <p:sp>
          <p:nvSpPr>
            <p:cNvPr name="Freeform 25" id="25"/>
            <p:cNvSpPr/>
            <p:nvPr/>
          </p:nvSpPr>
          <p:spPr>
            <a:xfrm flipH="false" flipV="false" rot="0">
              <a:off x="0" y="0"/>
              <a:ext cx="725823" cy="192288"/>
            </a:xfrm>
            <a:custGeom>
              <a:avLst/>
              <a:gdLst/>
              <a:ahLst/>
              <a:cxnLst/>
              <a:rect r="r" b="b" t="t" l="l"/>
              <a:pathLst>
                <a:path h="192288" w="725823">
                  <a:moveTo>
                    <a:pt x="0" y="0"/>
                  </a:moveTo>
                  <a:lnTo>
                    <a:pt x="725823" y="0"/>
                  </a:lnTo>
                  <a:lnTo>
                    <a:pt x="725823" y="192288"/>
                  </a:lnTo>
                  <a:lnTo>
                    <a:pt x="0" y="192288"/>
                  </a:lnTo>
                  <a:close/>
                </a:path>
              </a:pathLst>
            </a:custGeom>
            <a:solidFill>
              <a:srgbClr val="1ED760"/>
            </a:solidFill>
            <a:ln w="38100" cap="sq">
              <a:solidFill>
                <a:srgbClr val="000000"/>
              </a:solidFill>
              <a:prstDash val="solid"/>
              <a:miter/>
            </a:ln>
          </p:spPr>
        </p:sp>
        <p:sp>
          <p:nvSpPr>
            <p:cNvPr name="TextBox 26" id="26"/>
            <p:cNvSpPr txBox="true"/>
            <p:nvPr/>
          </p:nvSpPr>
          <p:spPr>
            <a:xfrm>
              <a:off x="0" y="-47625"/>
              <a:ext cx="725823" cy="239913"/>
            </a:xfrm>
            <a:prstGeom prst="rect">
              <a:avLst/>
            </a:prstGeom>
          </p:spPr>
          <p:txBody>
            <a:bodyPr anchor="ctr" rtlCol="false" tIns="50800" lIns="50800" bIns="50800" rIns="50800"/>
            <a:lstStyle/>
            <a:p>
              <a:pPr algn="ctr">
                <a:lnSpc>
                  <a:spcPts val="2659"/>
                </a:lnSpc>
              </a:pPr>
            </a:p>
          </p:txBody>
        </p:sp>
      </p:grpSp>
      <p:sp>
        <p:nvSpPr>
          <p:cNvPr name="TextBox 27" id="27"/>
          <p:cNvSpPr txBox="true"/>
          <p:nvPr/>
        </p:nvSpPr>
        <p:spPr>
          <a:xfrm rot="0">
            <a:off x="14503440" y="3606159"/>
            <a:ext cx="2755860" cy="603662"/>
          </a:xfrm>
          <a:prstGeom prst="rect">
            <a:avLst/>
          </a:prstGeom>
        </p:spPr>
        <p:txBody>
          <a:bodyPr anchor="t" rtlCol="false" tIns="0" lIns="0" bIns="0" rIns="0">
            <a:spAutoFit/>
          </a:bodyPr>
          <a:lstStyle/>
          <a:p>
            <a:pPr algn="ctr">
              <a:lnSpc>
                <a:spcPts val="2427"/>
              </a:lnSpc>
            </a:pPr>
            <a:r>
              <a:rPr lang="en-US" sz="1733">
                <a:solidFill>
                  <a:srgbClr val="000000"/>
                </a:solidFill>
                <a:latin typeface="Loubag"/>
              </a:rPr>
              <a:t>n_components = 7 or optimal</a:t>
            </a:r>
          </a:p>
        </p:txBody>
      </p:sp>
      <p:sp>
        <p:nvSpPr>
          <p:cNvPr name="AutoShape 28" id="28"/>
          <p:cNvSpPr/>
          <p:nvPr/>
        </p:nvSpPr>
        <p:spPr>
          <a:xfrm flipH="true">
            <a:off x="13448724" y="3927040"/>
            <a:ext cx="1054717" cy="0"/>
          </a:xfrm>
          <a:prstGeom prst="line">
            <a:avLst/>
          </a:prstGeom>
          <a:ln cap="flat" w="38100">
            <a:solidFill>
              <a:srgbClr val="000000"/>
            </a:solidFill>
            <a:prstDash val="sysDash"/>
            <a:headEnd type="none" len="sm" w="sm"/>
            <a:tailEnd type="arrow" len="sm" w="med"/>
          </a:ln>
        </p:spPr>
      </p:sp>
      <p:grpSp>
        <p:nvGrpSpPr>
          <p:cNvPr name="Group 29" id="29"/>
          <p:cNvGrpSpPr/>
          <p:nvPr/>
        </p:nvGrpSpPr>
        <p:grpSpPr>
          <a:xfrm rot="0">
            <a:off x="14503440" y="7492652"/>
            <a:ext cx="2755860" cy="1072619"/>
            <a:chOff x="0" y="0"/>
            <a:chExt cx="725823" cy="282500"/>
          </a:xfrm>
        </p:grpSpPr>
        <p:sp>
          <p:nvSpPr>
            <p:cNvPr name="Freeform 30" id="30"/>
            <p:cNvSpPr/>
            <p:nvPr/>
          </p:nvSpPr>
          <p:spPr>
            <a:xfrm flipH="false" flipV="false" rot="0">
              <a:off x="0" y="0"/>
              <a:ext cx="725823" cy="282500"/>
            </a:xfrm>
            <a:custGeom>
              <a:avLst/>
              <a:gdLst/>
              <a:ahLst/>
              <a:cxnLst/>
              <a:rect r="r" b="b" t="t" l="l"/>
              <a:pathLst>
                <a:path h="282500" w="725823">
                  <a:moveTo>
                    <a:pt x="0" y="0"/>
                  </a:moveTo>
                  <a:lnTo>
                    <a:pt x="725823" y="0"/>
                  </a:lnTo>
                  <a:lnTo>
                    <a:pt x="725823" y="282500"/>
                  </a:lnTo>
                  <a:lnTo>
                    <a:pt x="0" y="282500"/>
                  </a:lnTo>
                  <a:close/>
                </a:path>
              </a:pathLst>
            </a:custGeom>
            <a:solidFill>
              <a:srgbClr val="1ED760"/>
            </a:solidFill>
            <a:ln w="38100" cap="sq">
              <a:solidFill>
                <a:srgbClr val="000000"/>
              </a:solidFill>
              <a:prstDash val="solid"/>
              <a:miter/>
            </a:ln>
          </p:spPr>
        </p:sp>
        <p:sp>
          <p:nvSpPr>
            <p:cNvPr name="TextBox 31" id="31"/>
            <p:cNvSpPr txBox="true"/>
            <p:nvPr/>
          </p:nvSpPr>
          <p:spPr>
            <a:xfrm>
              <a:off x="0" y="-47625"/>
              <a:ext cx="725823" cy="330125"/>
            </a:xfrm>
            <a:prstGeom prst="rect">
              <a:avLst/>
            </a:prstGeom>
          </p:spPr>
          <p:txBody>
            <a:bodyPr anchor="ctr" rtlCol="false" tIns="50800" lIns="50800" bIns="50800" rIns="50800"/>
            <a:lstStyle/>
            <a:p>
              <a:pPr algn="ctr">
                <a:lnSpc>
                  <a:spcPts val="2659"/>
                </a:lnSpc>
              </a:pPr>
            </a:p>
          </p:txBody>
        </p:sp>
      </p:grpSp>
      <p:sp>
        <p:nvSpPr>
          <p:cNvPr name="TextBox 32" id="32"/>
          <p:cNvSpPr txBox="true"/>
          <p:nvPr/>
        </p:nvSpPr>
        <p:spPr>
          <a:xfrm rot="0">
            <a:off x="14503440" y="7523523"/>
            <a:ext cx="2755860" cy="908462"/>
          </a:xfrm>
          <a:prstGeom prst="rect">
            <a:avLst/>
          </a:prstGeom>
        </p:spPr>
        <p:txBody>
          <a:bodyPr anchor="t" rtlCol="false" tIns="0" lIns="0" bIns="0" rIns="0">
            <a:spAutoFit/>
          </a:bodyPr>
          <a:lstStyle/>
          <a:p>
            <a:pPr algn="ctr">
              <a:lnSpc>
                <a:spcPts val="2427"/>
              </a:lnSpc>
            </a:pPr>
            <a:r>
              <a:rPr lang="en-US" sz="1733">
                <a:solidFill>
                  <a:srgbClr val="000000"/>
                </a:solidFill>
                <a:latin typeface="Loubag"/>
              </a:rPr>
              <a:t>3 PCA loadings</a:t>
            </a:r>
          </a:p>
          <a:p>
            <a:pPr algn="ctr">
              <a:lnSpc>
                <a:spcPts val="2427"/>
              </a:lnSpc>
            </a:pPr>
            <a:r>
              <a:rPr lang="en-US" sz="1733">
                <a:solidFill>
                  <a:srgbClr val="000000"/>
                </a:solidFill>
                <a:latin typeface="Loubag"/>
              </a:rPr>
              <a:t>3 new variables</a:t>
            </a:r>
          </a:p>
          <a:p>
            <a:pPr algn="ctr">
              <a:lnSpc>
                <a:spcPts val="2427"/>
              </a:lnSpc>
            </a:pPr>
            <a:r>
              <a:rPr lang="en-US" sz="1733">
                <a:solidFill>
                  <a:srgbClr val="000000"/>
                </a:solidFill>
                <a:latin typeface="Loubag"/>
              </a:rPr>
              <a:t>7 total attributes</a:t>
            </a:r>
          </a:p>
        </p:txBody>
      </p:sp>
      <p:sp>
        <p:nvSpPr>
          <p:cNvPr name="AutoShape 33" id="33"/>
          <p:cNvSpPr/>
          <p:nvPr/>
        </p:nvSpPr>
        <p:spPr>
          <a:xfrm flipH="true" flipV="true">
            <a:off x="13448724" y="7979359"/>
            <a:ext cx="1054717" cy="17446"/>
          </a:xfrm>
          <a:prstGeom prst="line">
            <a:avLst/>
          </a:prstGeom>
          <a:ln cap="flat" w="38100">
            <a:solidFill>
              <a:srgbClr val="000000"/>
            </a:solidFill>
            <a:prstDash val="sysDash"/>
            <a:headEnd type="none" len="sm" w="sm"/>
            <a:tailEnd type="arrow" len="sm" w="med"/>
          </a:ln>
        </p:spPr>
      </p:sp>
      <p:sp>
        <p:nvSpPr>
          <p:cNvPr name="TextBox 34" id="34"/>
          <p:cNvSpPr txBox="true"/>
          <p:nvPr/>
        </p:nvSpPr>
        <p:spPr>
          <a:xfrm rot="0">
            <a:off x="1028700" y="1638728"/>
            <a:ext cx="6235007" cy="409090"/>
          </a:xfrm>
          <a:prstGeom prst="rect">
            <a:avLst/>
          </a:prstGeom>
        </p:spPr>
        <p:txBody>
          <a:bodyPr anchor="t" rtlCol="false" tIns="0" lIns="0" bIns="0" rIns="0">
            <a:spAutoFit/>
          </a:bodyPr>
          <a:lstStyle/>
          <a:p>
            <a:pPr>
              <a:lnSpc>
                <a:spcPts val="3176"/>
              </a:lnSpc>
              <a:spcBef>
                <a:spcPct val="0"/>
              </a:spcBef>
            </a:pPr>
            <a:r>
              <a:rPr lang="en-US" sz="2269">
                <a:solidFill>
                  <a:srgbClr val="000000"/>
                </a:solidFill>
                <a:latin typeface="Poppins Bold Italics"/>
              </a:rPr>
              <a:t>Each dataset is plugged into both models</a:t>
            </a:r>
          </a:p>
        </p:txBody>
      </p:sp>
      <p:sp>
        <p:nvSpPr>
          <p:cNvPr name="TextBox 35" id="35"/>
          <p:cNvSpPr txBox="true"/>
          <p:nvPr/>
        </p:nvSpPr>
        <p:spPr>
          <a:xfrm rot="0">
            <a:off x="17824252" y="-104775"/>
            <a:ext cx="271165" cy="618490"/>
          </a:xfrm>
          <a:prstGeom prst="rect">
            <a:avLst/>
          </a:prstGeom>
        </p:spPr>
        <p:txBody>
          <a:bodyPr anchor="t" rtlCol="false" tIns="0" lIns="0" bIns="0" rIns="0">
            <a:spAutoFit/>
          </a:bodyPr>
          <a:lstStyle/>
          <a:p>
            <a:pPr algn="ctr">
              <a:lnSpc>
                <a:spcPts val="4759"/>
              </a:lnSpc>
            </a:pPr>
            <a:r>
              <a:rPr lang="en-US" sz="3399">
                <a:solidFill>
                  <a:srgbClr val="000000"/>
                </a:solidFill>
                <a:latin typeface="Poppins"/>
              </a:rPr>
              <a:t>5</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666" r="0" b="-16666"/>
            </a:stretch>
          </a:blipFill>
        </p:spPr>
      </p:sp>
      <p:sp>
        <p:nvSpPr>
          <p:cNvPr name="Freeform 3" id="3"/>
          <p:cNvSpPr/>
          <p:nvPr/>
        </p:nvSpPr>
        <p:spPr>
          <a:xfrm flipH="false" flipV="false" rot="0">
            <a:off x="4260786" y="2943917"/>
            <a:ext cx="9766428" cy="7096299"/>
          </a:xfrm>
          <a:custGeom>
            <a:avLst/>
            <a:gdLst/>
            <a:ahLst/>
            <a:cxnLst/>
            <a:rect r="r" b="b" t="t" l="l"/>
            <a:pathLst>
              <a:path h="7096299" w="9766428">
                <a:moveTo>
                  <a:pt x="0" y="0"/>
                </a:moveTo>
                <a:lnTo>
                  <a:pt x="9766428" y="0"/>
                </a:lnTo>
                <a:lnTo>
                  <a:pt x="9766428" y="7096299"/>
                </a:lnTo>
                <a:lnTo>
                  <a:pt x="0" y="7096299"/>
                </a:lnTo>
                <a:lnTo>
                  <a:pt x="0" y="0"/>
                </a:lnTo>
                <a:close/>
              </a:path>
            </a:pathLst>
          </a:custGeom>
          <a:blipFill>
            <a:blip r:embed="rId3"/>
            <a:stretch>
              <a:fillRect l="-6062" t="-7648" r="-9346" b="-3535"/>
            </a:stretch>
          </a:blipFill>
        </p:spPr>
      </p:sp>
      <p:sp>
        <p:nvSpPr>
          <p:cNvPr name="TextBox 4" id="4"/>
          <p:cNvSpPr txBox="true"/>
          <p:nvPr/>
        </p:nvSpPr>
        <p:spPr>
          <a:xfrm rot="0">
            <a:off x="1028700" y="962025"/>
            <a:ext cx="5365395" cy="588473"/>
          </a:xfrm>
          <a:prstGeom prst="rect">
            <a:avLst/>
          </a:prstGeom>
        </p:spPr>
        <p:txBody>
          <a:bodyPr anchor="t" rtlCol="false" tIns="0" lIns="0" bIns="0" rIns="0">
            <a:spAutoFit/>
          </a:bodyPr>
          <a:lstStyle/>
          <a:p>
            <a:pPr>
              <a:lnSpc>
                <a:spcPts val="4839"/>
              </a:lnSpc>
              <a:spcBef>
                <a:spcPct val="0"/>
              </a:spcBef>
            </a:pPr>
            <a:r>
              <a:rPr lang="en-US" sz="3456">
                <a:solidFill>
                  <a:srgbClr val="000000"/>
                </a:solidFill>
                <a:latin typeface="Loubag Bold"/>
              </a:rPr>
              <a:t>DATASETS</a:t>
            </a:r>
          </a:p>
        </p:txBody>
      </p:sp>
      <p:sp>
        <p:nvSpPr>
          <p:cNvPr name="TextBox 5" id="5"/>
          <p:cNvSpPr txBox="true"/>
          <p:nvPr/>
        </p:nvSpPr>
        <p:spPr>
          <a:xfrm rot="0">
            <a:off x="1028700" y="1581153"/>
            <a:ext cx="9488214" cy="772699"/>
          </a:xfrm>
          <a:prstGeom prst="rect">
            <a:avLst/>
          </a:prstGeom>
        </p:spPr>
        <p:txBody>
          <a:bodyPr anchor="t" rtlCol="false" tIns="0" lIns="0" bIns="0" rIns="0">
            <a:spAutoFit/>
          </a:bodyPr>
          <a:lstStyle/>
          <a:p>
            <a:pPr>
              <a:lnSpc>
                <a:spcPts val="6235"/>
              </a:lnSpc>
              <a:spcBef>
                <a:spcPct val="0"/>
              </a:spcBef>
            </a:pPr>
            <a:r>
              <a:rPr lang="en-US" sz="4453">
                <a:solidFill>
                  <a:srgbClr val="1ED760"/>
                </a:solidFill>
                <a:latin typeface="Loubag Bold"/>
              </a:rPr>
              <a:t>1 PCA</a:t>
            </a:r>
          </a:p>
        </p:txBody>
      </p:sp>
      <p:sp>
        <p:nvSpPr>
          <p:cNvPr name="TextBox 6" id="6"/>
          <p:cNvSpPr txBox="true"/>
          <p:nvPr/>
        </p:nvSpPr>
        <p:spPr>
          <a:xfrm rot="0">
            <a:off x="1028700" y="2411002"/>
            <a:ext cx="12274132" cy="409090"/>
          </a:xfrm>
          <a:prstGeom prst="rect">
            <a:avLst/>
          </a:prstGeom>
        </p:spPr>
        <p:txBody>
          <a:bodyPr anchor="t" rtlCol="false" tIns="0" lIns="0" bIns="0" rIns="0">
            <a:spAutoFit/>
          </a:bodyPr>
          <a:lstStyle/>
          <a:p>
            <a:pPr>
              <a:lnSpc>
                <a:spcPts val="3176"/>
              </a:lnSpc>
              <a:spcBef>
                <a:spcPct val="0"/>
              </a:spcBef>
            </a:pPr>
            <a:r>
              <a:rPr lang="en-US" sz="2269">
                <a:solidFill>
                  <a:srgbClr val="000000"/>
                </a:solidFill>
                <a:latin typeface="Poppins Bold Italics"/>
              </a:rPr>
              <a:t>Originally did n_components = 7 because of our 3 PCA datset final attribute size</a:t>
            </a:r>
          </a:p>
        </p:txBody>
      </p:sp>
      <p:sp>
        <p:nvSpPr>
          <p:cNvPr name="TextBox 7" id="7"/>
          <p:cNvSpPr txBox="true"/>
          <p:nvPr/>
        </p:nvSpPr>
        <p:spPr>
          <a:xfrm rot="0">
            <a:off x="17822727" y="-104775"/>
            <a:ext cx="274216" cy="618490"/>
          </a:xfrm>
          <a:prstGeom prst="rect">
            <a:avLst/>
          </a:prstGeom>
        </p:spPr>
        <p:txBody>
          <a:bodyPr anchor="t" rtlCol="false" tIns="0" lIns="0" bIns="0" rIns="0">
            <a:spAutoFit/>
          </a:bodyPr>
          <a:lstStyle/>
          <a:p>
            <a:pPr algn="ctr">
              <a:lnSpc>
                <a:spcPts val="4759"/>
              </a:lnSpc>
            </a:pPr>
            <a:r>
              <a:rPr lang="en-US" sz="3399">
                <a:solidFill>
                  <a:srgbClr val="000000"/>
                </a:solidFill>
                <a:latin typeface="Poppins"/>
              </a:rPr>
              <a:t>6</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666" r="0" b="-16666"/>
            </a:stretch>
          </a:blipFill>
        </p:spPr>
      </p:sp>
      <p:sp>
        <p:nvSpPr>
          <p:cNvPr name="Freeform 3" id="3"/>
          <p:cNvSpPr/>
          <p:nvPr/>
        </p:nvSpPr>
        <p:spPr>
          <a:xfrm flipH="false" flipV="false" rot="0">
            <a:off x="4725108" y="170239"/>
            <a:ext cx="12534192" cy="4035461"/>
          </a:xfrm>
          <a:custGeom>
            <a:avLst/>
            <a:gdLst/>
            <a:ahLst/>
            <a:cxnLst/>
            <a:rect r="r" b="b" t="t" l="l"/>
            <a:pathLst>
              <a:path h="4035461" w="12534192">
                <a:moveTo>
                  <a:pt x="0" y="0"/>
                </a:moveTo>
                <a:lnTo>
                  <a:pt x="12534192" y="0"/>
                </a:lnTo>
                <a:lnTo>
                  <a:pt x="12534192" y="4035460"/>
                </a:lnTo>
                <a:lnTo>
                  <a:pt x="0" y="4035460"/>
                </a:lnTo>
                <a:lnTo>
                  <a:pt x="0" y="0"/>
                </a:lnTo>
                <a:close/>
              </a:path>
            </a:pathLst>
          </a:custGeom>
          <a:blipFill>
            <a:blip r:embed="rId3"/>
            <a:stretch>
              <a:fillRect l="0" t="0" r="0" b="0"/>
            </a:stretch>
          </a:blipFill>
        </p:spPr>
      </p:sp>
      <p:sp>
        <p:nvSpPr>
          <p:cNvPr name="Freeform 4" id="4"/>
          <p:cNvSpPr/>
          <p:nvPr/>
        </p:nvSpPr>
        <p:spPr>
          <a:xfrm flipH="false" flipV="false" rot="0">
            <a:off x="5772807" y="4476245"/>
            <a:ext cx="10089611" cy="5166857"/>
          </a:xfrm>
          <a:custGeom>
            <a:avLst/>
            <a:gdLst/>
            <a:ahLst/>
            <a:cxnLst/>
            <a:rect r="r" b="b" t="t" l="l"/>
            <a:pathLst>
              <a:path h="5166857" w="10089611">
                <a:moveTo>
                  <a:pt x="0" y="0"/>
                </a:moveTo>
                <a:lnTo>
                  <a:pt x="10089611" y="0"/>
                </a:lnTo>
                <a:lnTo>
                  <a:pt x="10089611" y="5166857"/>
                </a:lnTo>
                <a:lnTo>
                  <a:pt x="0" y="5166857"/>
                </a:lnTo>
                <a:lnTo>
                  <a:pt x="0" y="0"/>
                </a:lnTo>
                <a:close/>
              </a:path>
            </a:pathLst>
          </a:custGeom>
          <a:blipFill>
            <a:blip r:embed="rId4"/>
            <a:stretch>
              <a:fillRect l="0" t="0" r="0" b="0"/>
            </a:stretch>
          </a:blipFill>
        </p:spPr>
      </p:sp>
      <p:grpSp>
        <p:nvGrpSpPr>
          <p:cNvPr name="Group 5" id="5"/>
          <p:cNvGrpSpPr/>
          <p:nvPr/>
        </p:nvGrpSpPr>
        <p:grpSpPr>
          <a:xfrm rot="0">
            <a:off x="5689193" y="125295"/>
            <a:ext cx="669625" cy="4080404"/>
            <a:chOff x="0" y="0"/>
            <a:chExt cx="176362" cy="1074674"/>
          </a:xfrm>
        </p:grpSpPr>
        <p:sp>
          <p:nvSpPr>
            <p:cNvPr name="Freeform 6" id="6"/>
            <p:cNvSpPr/>
            <p:nvPr/>
          </p:nvSpPr>
          <p:spPr>
            <a:xfrm flipH="false" flipV="false" rot="0">
              <a:off x="0" y="0"/>
              <a:ext cx="176362" cy="1074674"/>
            </a:xfrm>
            <a:custGeom>
              <a:avLst/>
              <a:gdLst/>
              <a:ahLst/>
              <a:cxnLst/>
              <a:rect r="r" b="b" t="t" l="l"/>
              <a:pathLst>
                <a:path h="1074674" w="176362">
                  <a:moveTo>
                    <a:pt x="0" y="0"/>
                  </a:moveTo>
                  <a:lnTo>
                    <a:pt x="176362" y="0"/>
                  </a:lnTo>
                  <a:lnTo>
                    <a:pt x="176362" y="1074674"/>
                  </a:lnTo>
                  <a:lnTo>
                    <a:pt x="0" y="1074674"/>
                  </a:lnTo>
                  <a:close/>
                </a:path>
              </a:pathLst>
            </a:custGeom>
            <a:solidFill>
              <a:srgbClr val="000000">
                <a:alpha val="0"/>
              </a:srgbClr>
            </a:solidFill>
            <a:ln w="38100" cap="sq">
              <a:solidFill>
                <a:srgbClr val="FF3131"/>
              </a:solidFill>
              <a:prstDash val="solid"/>
              <a:miter/>
            </a:ln>
          </p:spPr>
        </p:sp>
        <p:sp>
          <p:nvSpPr>
            <p:cNvPr name="TextBox 7" id="7"/>
            <p:cNvSpPr txBox="true"/>
            <p:nvPr/>
          </p:nvSpPr>
          <p:spPr>
            <a:xfrm>
              <a:off x="0" y="-47625"/>
              <a:ext cx="176362" cy="1122299"/>
            </a:xfrm>
            <a:prstGeom prst="rect">
              <a:avLst/>
            </a:prstGeom>
          </p:spPr>
          <p:txBody>
            <a:bodyPr anchor="ctr" rtlCol="false" tIns="50800" lIns="50800" bIns="50800" rIns="50800"/>
            <a:lstStyle/>
            <a:p>
              <a:pPr algn="ctr">
                <a:lnSpc>
                  <a:spcPts val="2659"/>
                </a:lnSpc>
              </a:pPr>
            </a:p>
          </p:txBody>
        </p:sp>
      </p:grpSp>
      <p:sp>
        <p:nvSpPr>
          <p:cNvPr name="TextBox 8" id="8"/>
          <p:cNvSpPr txBox="true"/>
          <p:nvPr/>
        </p:nvSpPr>
        <p:spPr>
          <a:xfrm rot="0">
            <a:off x="1028700" y="1581153"/>
            <a:ext cx="9488214" cy="772699"/>
          </a:xfrm>
          <a:prstGeom prst="rect">
            <a:avLst/>
          </a:prstGeom>
        </p:spPr>
        <p:txBody>
          <a:bodyPr anchor="t" rtlCol="false" tIns="0" lIns="0" bIns="0" rIns="0">
            <a:spAutoFit/>
          </a:bodyPr>
          <a:lstStyle/>
          <a:p>
            <a:pPr>
              <a:lnSpc>
                <a:spcPts val="6235"/>
              </a:lnSpc>
              <a:spcBef>
                <a:spcPct val="0"/>
              </a:spcBef>
            </a:pPr>
            <a:r>
              <a:rPr lang="en-US" sz="4453">
                <a:solidFill>
                  <a:srgbClr val="1ED760"/>
                </a:solidFill>
                <a:latin typeface="Loubag Bold"/>
              </a:rPr>
              <a:t>3 PCA</a:t>
            </a:r>
          </a:p>
        </p:txBody>
      </p:sp>
      <p:grpSp>
        <p:nvGrpSpPr>
          <p:cNvPr name="Group 9" id="9"/>
          <p:cNvGrpSpPr/>
          <p:nvPr/>
        </p:nvGrpSpPr>
        <p:grpSpPr>
          <a:xfrm rot="0">
            <a:off x="6780334" y="125295"/>
            <a:ext cx="823123" cy="4080404"/>
            <a:chOff x="0" y="0"/>
            <a:chExt cx="216790" cy="1074674"/>
          </a:xfrm>
        </p:grpSpPr>
        <p:sp>
          <p:nvSpPr>
            <p:cNvPr name="Freeform 10" id="10"/>
            <p:cNvSpPr/>
            <p:nvPr/>
          </p:nvSpPr>
          <p:spPr>
            <a:xfrm flipH="false" flipV="false" rot="0">
              <a:off x="0" y="0"/>
              <a:ext cx="216790" cy="1074674"/>
            </a:xfrm>
            <a:custGeom>
              <a:avLst/>
              <a:gdLst/>
              <a:ahLst/>
              <a:cxnLst/>
              <a:rect r="r" b="b" t="t" l="l"/>
              <a:pathLst>
                <a:path h="1074674" w="216790">
                  <a:moveTo>
                    <a:pt x="0" y="0"/>
                  </a:moveTo>
                  <a:lnTo>
                    <a:pt x="216790" y="0"/>
                  </a:lnTo>
                  <a:lnTo>
                    <a:pt x="216790" y="1074674"/>
                  </a:lnTo>
                  <a:lnTo>
                    <a:pt x="0" y="1074674"/>
                  </a:lnTo>
                  <a:close/>
                </a:path>
              </a:pathLst>
            </a:custGeom>
            <a:solidFill>
              <a:srgbClr val="000000">
                <a:alpha val="0"/>
              </a:srgbClr>
            </a:solidFill>
            <a:ln w="38100" cap="sq">
              <a:solidFill>
                <a:srgbClr val="FF3131"/>
              </a:solidFill>
              <a:prstDash val="solid"/>
              <a:miter/>
            </a:ln>
          </p:spPr>
        </p:sp>
        <p:sp>
          <p:nvSpPr>
            <p:cNvPr name="TextBox 11" id="11"/>
            <p:cNvSpPr txBox="true"/>
            <p:nvPr/>
          </p:nvSpPr>
          <p:spPr>
            <a:xfrm>
              <a:off x="0" y="-47625"/>
              <a:ext cx="216790" cy="1122299"/>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8211568" y="125295"/>
            <a:ext cx="1049705" cy="4080404"/>
            <a:chOff x="0" y="0"/>
            <a:chExt cx="276465" cy="1074674"/>
          </a:xfrm>
        </p:grpSpPr>
        <p:sp>
          <p:nvSpPr>
            <p:cNvPr name="Freeform 13" id="13"/>
            <p:cNvSpPr/>
            <p:nvPr/>
          </p:nvSpPr>
          <p:spPr>
            <a:xfrm flipH="false" flipV="false" rot="0">
              <a:off x="0" y="0"/>
              <a:ext cx="276465" cy="1074674"/>
            </a:xfrm>
            <a:custGeom>
              <a:avLst/>
              <a:gdLst/>
              <a:ahLst/>
              <a:cxnLst/>
              <a:rect r="r" b="b" t="t" l="l"/>
              <a:pathLst>
                <a:path h="1074674" w="276465">
                  <a:moveTo>
                    <a:pt x="0" y="0"/>
                  </a:moveTo>
                  <a:lnTo>
                    <a:pt x="276465" y="0"/>
                  </a:lnTo>
                  <a:lnTo>
                    <a:pt x="276465" y="1074674"/>
                  </a:lnTo>
                  <a:lnTo>
                    <a:pt x="0" y="1074674"/>
                  </a:lnTo>
                  <a:close/>
                </a:path>
              </a:pathLst>
            </a:custGeom>
            <a:solidFill>
              <a:srgbClr val="000000">
                <a:alpha val="0"/>
              </a:srgbClr>
            </a:solidFill>
            <a:ln w="38100" cap="sq">
              <a:solidFill>
                <a:srgbClr val="FF3131"/>
              </a:solidFill>
              <a:prstDash val="solid"/>
              <a:miter/>
            </a:ln>
          </p:spPr>
        </p:sp>
        <p:sp>
          <p:nvSpPr>
            <p:cNvPr name="TextBox 14" id="14"/>
            <p:cNvSpPr txBox="true"/>
            <p:nvPr/>
          </p:nvSpPr>
          <p:spPr>
            <a:xfrm>
              <a:off x="0" y="-47625"/>
              <a:ext cx="276465" cy="1122299"/>
            </a:xfrm>
            <a:prstGeom prst="rect">
              <a:avLst/>
            </a:prstGeom>
          </p:spPr>
          <p:txBody>
            <a:bodyPr anchor="ctr" rtlCol="false" tIns="50800" lIns="50800" bIns="50800" rIns="50800"/>
            <a:lstStyle/>
            <a:p>
              <a:pPr algn="ctr">
                <a:lnSpc>
                  <a:spcPts val="2659"/>
                </a:lnSpc>
              </a:pPr>
            </a:p>
          </p:txBody>
        </p:sp>
      </p:grpSp>
      <p:grpSp>
        <p:nvGrpSpPr>
          <p:cNvPr name="Group 15" id="15"/>
          <p:cNvGrpSpPr/>
          <p:nvPr/>
        </p:nvGrpSpPr>
        <p:grpSpPr>
          <a:xfrm rot="0">
            <a:off x="10880257" y="4476245"/>
            <a:ext cx="1517608" cy="5079808"/>
            <a:chOff x="0" y="0"/>
            <a:chExt cx="399699" cy="1337892"/>
          </a:xfrm>
        </p:grpSpPr>
        <p:sp>
          <p:nvSpPr>
            <p:cNvPr name="Freeform 16" id="16"/>
            <p:cNvSpPr/>
            <p:nvPr/>
          </p:nvSpPr>
          <p:spPr>
            <a:xfrm flipH="false" flipV="false" rot="0">
              <a:off x="0" y="0"/>
              <a:ext cx="399699" cy="1337892"/>
            </a:xfrm>
            <a:custGeom>
              <a:avLst/>
              <a:gdLst/>
              <a:ahLst/>
              <a:cxnLst/>
              <a:rect r="r" b="b" t="t" l="l"/>
              <a:pathLst>
                <a:path h="1337892" w="399699">
                  <a:moveTo>
                    <a:pt x="0" y="0"/>
                  </a:moveTo>
                  <a:lnTo>
                    <a:pt x="399699" y="0"/>
                  </a:lnTo>
                  <a:lnTo>
                    <a:pt x="399699" y="1337892"/>
                  </a:lnTo>
                  <a:lnTo>
                    <a:pt x="0" y="1337892"/>
                  </a:lnTo>
                  <a:close/>
                </a:path>
              </a:pathLst>
            </a:custGeom>
            <a:solidFill>
              <a:srgbClr val="000000">
                <a:alpha val="0"/>
              </a:srgbClr>
            </a:solidFill>
            <a:ln w="38100" cap="sq">
              <a:solidFill>
                <a:srgbClr val="FF3131"/>
              </a:solidFill>
              <a:prstDash val="solid"/>
              <a:miter/>
            </a:ln>
          </p:spPr>
        </p:sp>
        <p:sp>
          <p:nvSpPr>
            <p:cNvPr name="TextBox 17" id="17"/>
            <p:cNvSpPr txBox="true"/>
            <p:nvPr/>
          </p:nvSpPr>
          <p:spPr>
            <a:xfrm>
              <a:off x="0" y="-47625"/>
              <a:ext cx="399699" cy="1385517"/>
            </a:xfrm>
            <a:prstGeom prst="rect">
              <a:avLst/>
            </a:prstGeom>
          </p:spPr>
          <p:txBody>
            <a:bodyPr anchor="ctr" rtlCol="false" tIns="50800" lIns="50800" bIns="50800" rIns="50800"/>
            <a:lstStyle/>
            <a:p>
              <a:pPr algn="ctr">
                <a:lnSpc>
                  <a:spcPts val="2659"/>
                </a:lnSpc>
              </a:pPr>
            </a:p>
          </p:txBody>
        </p:sp>
      </p:grpSp>
      <p:grpSp>
        <p:nvGrpSpPr>
          <p:cNvPr name="Group 18" id="18"/>
          <p:cNvGrpSpPr/>
          <p:nvPr/>
        </p:nvGrpSpPr>
        <p:grpSpPr>
          <a:xfrm rot="0">
            <a:off x="4689983" y="125295"/>
            <a:ext cx="999211" cy="4080404"/>
            <a:chOff x="0" y="0"/>
            <a:chExt cx="263167" cy="1074674"/>
          </a:xfrm>
        </p:grpSpPr>
        <p:sp>
          <p:nvSpPr>
            <p:cNvPr name="Freeform 19" id="19"/>
            <p:cNvSpPr/>
            <p:nvPr/>
          </p:nvSpPr>
          <p:spPr>
            <a:xfrm flipH="false" flipV="false" rot="0">
              <a:off x="0" y="0"/>
              <a:ext cx="263167" cy="1074674"/>
            </a:xfrm>
            <a:custGeom>
              <a:avLst/>
              <a:gdLst/>
              <a:ahLst/>
              <a:cxnLst/>
              <a:rect r="r" b="b" t="t" l="l"/>
              <a:pathLst>
                <a:path h="1074674" w="263167">
                  <a:moveTo>
                    <a:pt x="0" y="0"/>
                  </a:moveTo>
                  <a:lnTo>
                    <a:pt x="263167" y="0"/>
                  </a:lnTo>
                  <a:lnTo>
                    <a:pt x="263167" y="1074674"/>
                  </a:lnTo>
                  <a:lnTo>
                    <a:pt x="0" y="1074674"/>
                  </a:lnTo>
                  <a:close/>
                </a:path>
              </a:pathLst>
            </a:custGeom>
            <a:solidFill>
              <a:srgbClr val="000000">
                <a:alpha val="0"/>
              </a:srgbClr>
            </a:solidFill>
            <a:ln w="38100" cap="sq">
              <a:solidFill>
                <a:srgbClr val="1ED760"/>
              </a:solidFill>
              <a:prstDash val="solid"/>
              <a:miter/>
            </a:ln>
          </p:spPr>
        </p:sp>
        <p:sp>
          <p:nvSpPr>
            <p:cNvPr name="TextBox 20" id="20"/>
            <p:cNvSpPr txBox="true"/>
            <p:nvPr/>
          </p:nvSpPr>
          <p:spPr>
            <a:xfrm>
              <a:off x="0" y="-47625"/>
              <a:ext cx="263167" cy="1122299"/>
            </a:xfrm>
            <a:prstGeom prst="rect">
              <a:avLst/>
            </a:prstGeom>
          </p:spPr>
          <p:txBody>
            <a:bodyPr anchor="ctr" rtlCol="false" tIns="50800" lIns="50800" bIns="50800" rIns="50800"/>
            <a:lstStyle/>
            <a:p>
              <a:pPr algn="ctr">
                <a:lnSpc>
                  <a:spcPts val="2659"/>
                </a:lnSpc>
              </a:pPr>
            </a:p>
          </p:txBody>
        </p:sp>
      </p:grpSp>
      <p:grpSp>
        <p:nvGrpSpPr>
          <p:cNvPr name="Group 21" id="21"/>
          <p:cNvGrpSpPr/>
          <p:nvPr/>
        </p:nvGrpSpPr>
        <p:grpSpPr>
          <a:xfrm rot="0">
            <a:off x="10380652" y="125295"/>
            <a:ext cx="1379056" cy="4080404"/>
            <a:chOff x="0" y="0"/>
            <a:chExt cx="363208" cy="1074674"/>
          </a:xfrm>
        </p:grpSpPr>
        <p:sp>
          <p:nvSpPr>
            <p:cNvPr name="Freeform 22" id="22"/>
            <p:cNvSpPr/>
            <p:nvPr/>
          </p:nvSpPr>
          <p:spPr>
            <a:xfrm flipH="false" flipV="false" rot="0">
              <a:off x="0" y="0"/>
              <a:ext cx="363208" cy="1074674"/>
            </a:xfrm>
            <a:custGeom>
              <a:avLst/>
              <a:gdLst/>
              <a:ahLst/>
              <a:cxnLst/>
              <a:rect r="r" b="b" t="t" l="l"/>
              <a:pathLst>
                <a:path h="1074674" w="363208">
                  <a:moveTo>
                    <a:pt x="0" y="0"/>
                  </a:moveTo>
                  <a:lnTo>
                    <a:pt x="363208" y="0"/>
                  </a:lnTo>
                  <a:lnTo>
                    <a:pt x="363208" y="1074674"/>
                  </a:lnTo>
                  <a:lnTo>
                    <a:pt x="0" y="1074674"/>
                  </a:lnTo>
                  <a:close/>
                </a:path>
              </a:pathLst>
            </a:custGeom>
            <a:solidFill>
              <a:srgbClr val="000000">
                <a:alpha val="0"/>
              </a:srgbClr>
            </a:solidFill>
            <a:ln w="38100" cap="sq">
              <a:solidFill>
                <a:srgbClr val="1ED760"/>
              </a:solidFill>
              <a:prstDash val="solid"/>
              <a:miter/>
            </a:ln>
          </p:spPr>
        </p:sp>
        <p:sp>
          <p:nvSpPr>
            <p:cNvPr name="TextBox 23" id="23"/>
            <p:cNvSpPr txBox="true"/>
            <p:nvPr/>
          </p:nvSpPr>
          <p:spPr>
            <a:xfrm>
              <a:off x="0" y="-47625"/>
              <a:ext cx="363208" cy="1122299"/>
            </a:xfrm>
            <a:prstGeom prst="rect">
              <a:avLst/>
            </a:prstGeom>
          </p:spPr>
          <p:txBody>
            <a:bodyPr anchor="ctr" rtlCol="false" tIns="50800" lIns="50800" bIns="50800" rIns="50800"/>
            <a:lstStyle/>
            <a:p>
              <a:pPr algn="ctr">
                <a:lnSpc>
                  <a:spcPts val="2659"/>
                </a:lnSpc>
              </a:pPr>
            </a:p>
          </p:txBody>
        </p:sp>
      </p:grpSp>
      <p:grpSp>
        <p:nvGrpSpPr>
          <p:cNvPr name="Group 24" id="24"/>
          <p:cNvGrpSpPr/>
          <p:nvPr/>
        </p:nvGrpSpPr>
        <p:grpSpPr>
          <a:xfrm rot="0">
            <a:off x="12525885" y="125295"/>
            <a:ext cx="679817" cy="4080404"/>
            <a:chOff x="0" y="0"/>
            <a:chExt cx="179047" cy="1074674"/>
          </a:xfrm>
        </p:grpSpPr>
        <p:sp>
          <p:nvSpPr>
            <p:cNvPr name="Freeform 25" id="25"/>
            <p:cNvSpPr/>
            <p:nvPr/>
          </p:nvSpPr>
          <p:spPr>
            <a:xfrm flipH="false" flipV="false" rot="0">
              <a:off x="0" y="0"/>
              <a:ext cx="179047" cy="1074674"/>
            </a:xfrm>
            <a:custGeom>
              <a:avLst/>
              <a:gdLst/>
              <a:ahLst/>
              <a:cxnLst/>
              <a:rect r="r" b="b" t="t" l="l"/>
              <a:pathLst>
                <a:path h="1074674" w="179047">
                  <a:moveTo>
                    <a:pt x="0" y="0"/>
                  </a:moveTo>
                  <a:lnTo>
                    <a:pt x="179047" y="0"/>
                  </a:lnTo>
                  <a:lnTo>
                    <a:pt x="179047" y="1074674"/>
                  </a:lnTo>
                  <a:lnTo>
                    <a:pt x="0" y="1074674"/>
                  </a:lnTo>
                  <a:close/>
                </a:path>
              </a:pathLst>
            </a:custGeom>
            <a:solidFill>
              <a:srgbClr val="000000">
                <a:alpha val="0"/>
              </a:srgbClr>
            </a:solidFill>
            <a:ln w="38100" cap="sq">
              <a:solidFill>
                <a:srgbClr val="1ED760"/>
              </a:solidFill>
              <a:prstDash val="solid"/>
              <a:miter/>
            </a:ln>
          </p:spPr>
        </p:sp>
        <p:sp>
          <p:nvSpPr>
            <p:cNvPr name="TextBox 26" id="26"/>
            <p:cNvSpPr txBox="true"/>
            <p:nvPr/>
          </p:nvSpPr>
          <p:spPr>
            <a:xfrm>
              <a:off x="0" y="-47625"/>
              <a:ext cx="179047" cy="1122299"/>
            </a:xfrm>
            <a:prstGeom prst="rect">
              <a:avLst/>
            </a:prstGeom>
          </p:spPr>
          <p:txBody>
            <a:bodyPr anchor="ctr" rtlCol="false" tIns="50800" lIns="50800" bIns="50800" rIns="50800"/>
            <a:lstStyle/>
            <a:p>
              <a:pPr algn="ctr">
                <a:lnSpc>
                  <a:spcPts val="2659"/>
                </a:lnSpc>
              </a:pPr>
            </a:p>
          </p:txBody>
        </p:sp>
      </p:grpSp>
      <p:grpSp>
        <p:nvGrpSpPr>
          <p:cNvPr name="Group 27" id="27"/>
          <p:cNvGrpSpPr/>
          <p:nvPr/>
        </p:nvGrpSpPr>
        <p:grpSpPr>
          <a:xfrm rot="0">
            <a:off x="12397865" y="4476245"/>
            <a:ext cx="1521378" cy="5079808"/>
            <a:chOff x="0" y="0"/>
            <a:chExt cx="400692" cy="1337892"/>
          </a:xfrm>
        </p:grpSpPr>
        <p:sp>
          <p:nvSpPr>
            <p:cNvPr name="Freeform 28" id="28"/>
            <p:cNvSpPr/>
            <p:nvPr/>
          </p:nvSpPr>
          <p:spPr>
            <a:xfrm flipH="false" flipV="false" rot="0">
              <a:off x="0" y="0"/>
              <a:ext cx="400692" cy="1337892"/>
            </a:xfrm>
            <a:custGeom>
              <a:avLst/>
              <a:gdLst/>
              <a:ahLst/>
              <a:cxnLst/>
              <a:rect r="r" b="b" t="t" l="l"/>
              <a:pathLst>
                <a:path h="1337892" w="400692">
                  <a:moveTo>
                    <a:pt x="0" y="0"/>
                  </a:moveTo>
                  <a:lnTo>
                    <a:pt x="400692" y="0"/>
                  </a:lnTo>
                  <a:lnTo>
                    <a:pt x="400692" y="1337892"/>
                  </a:lnTo>
                  <a:lnTo>
                    <a:pt x="0" y="1337892"/>
                  </a:lnTo>
                  <a:close/>
                </a:path>
              </a:pathLst>
            </a:custGeom>
            <a:solidFill>
              <a:srgbClr val="000000">
                <a:alpha val="0"/>
              </a:srgbClr>
            </a:solidFill>
            <a:ln w="38100" cap="sq">
              <a:solidFill>
                <a:srgbClr val="1ED760"/>
              </a:solidFill>
              <a:prstDash val="solid"/>
              <a:miter/>
            </a:ln>
          </p:spPr>
        </p:sp>
        <p:sp>
          <p:nvSpPr>
            <p:cNvPr name="TextBox 29" id="29"/>
            <p:cNvSpPr txBox="true"/>
            <p:nvPr/>
          </p:nvSpPr>
          <p:spPr>
            <a:xfrm>
              <a:off x="0" y="-47625"/>
              <a:ext cx="400692" cy="1385517"/>
            </a:xfrm>
            <a:prstGeom prst="rect">
              <a:avLst/>
            </a:prstGeom>
          </p:spPr>
          <p:txBody>
            <a:bodyPr anchor="ctr" rtlCol="false" tIns="50800" lIns="50800" bIns="50800" rIns="50800"/>
            <a:lstStyle/>
            <a:p>
              <a:pPr algn="ctr">
                <a:lnSpc>
                  <a:spcPts val="2659"/>
                </a:lnSpc>
              </a:pPr>
            </a:p>
          </p:txBody>
        </p:sp>
      </p:grpSp>
      <p:grpSp>
        <p:nvGrpSpPr>
          <p:cNvPr name="Group 30" id="30"/>
          <p:cNvGrpSpPr/>
          <p:nvPr/>
        </p:nvGrpSpPr>
        <p:grpSpPr>
          <a:xfrm rot="0">
            <a:off x="6358818" y="125295"/>
            <a:ext cx="421516" cy="4080404"/>
            <a:chOff x="0" y="0"/>
            <a:chExt cx="111016" cy="1074674"/>
          </a:xfrm>
        </p:grpSpPr>
        <p:sp>
          <p:nvSpPr>
            <p:cNvPr name="Freeform 31" id="31"/>
            <p:cNvSpPr/>
            <p:nvPr/>
          </p:nvSpPr>
          <p:spPr>
            <a:xfrm flipH="false" flipV="false" rot="0">
              <a:off x="0" y="0"/>
              <a:ext cx="111016" cy="1074674"/>
            </a:xfrm>
            <a:custGeom>
              <a:avLst/>
              <a:gdLst/>
              <a:ahLst/>
              <a:cxnLst/>
              <a:rect r="r" b="b" t="t" l="l"/>
              <a:pathLst>
                <a:path h="1074674" w="111016">
                  <a:moveTo>
                    <a:pt x="0" y="0"/>
                  </a:moveTo>
                  <a:lnTo>
                    <a:pt x="111016" y="0"/>
                  </a:lnTo>
                  <a:lnTo>
                    <a:pt x="111016" y="1074674"/>
                  </a:lnTo>
                  <a:lnTo>
                    <a:pt x="0" y="1074674"/>
                  </a:lnTo>
                  <a:close/>
                </a:path>
              </a:pathLst>
            </a:custGeom>
            <a:solidFill>
              <a:srgbClr val="000000">
                <a:alpha val="0"/>
              </a:srgbClr>
            </a:solidFill>
            <a:ln w="38100" cap="sq">
              <a:solidFill>
                <a:srgbClr val="0012FF"/>
              </a:solidFill>
              <a:prstDash val="solid"/>
              <a:miter/>
            </a:ln>
          </p:spPr>
        </p:sp>
        <p:sp>
          <p:nvSpPr>
            <p:cNvPr name="TextBox 32" id="32"/>
            <p:cNvSpPr txBox="true"/>
            <p:nvPr/>
          </p:nvSpPr>
          <p:spPr>
            <a:xfrm>
              <a:off x="0" y="-47625"/>
              <a:ext cx="111016" cy="1122299"/>
            </a:xfrm>
            <a:prstGeom prst="rect">
              <a:avLst/>
            </a:prstGeom>
          </p:spPr>
          <p:txBody>
            <a:bodyPr anchor="ctr" rtlCol="false" tIns="50800" lIns="50800" bIns="50800" rIns="50800"/>
            <a:lstStyle/>
            <a:p>
              <a:pPr algn="ctr">
                <a:lnSpc>
                  <a:spcPts val="2659"/>
                </a:lnSpc>
              </a:pPr>
            </a:p>
          </p:txBody>
        </p:sp>
      </p:grpSp>
      <p:sp>
        <p:nvSpPr>
          <p:cNvPr name="TextBox 33" id="33"/>
          <p:cNvSpPr txBox="true"/>
          <p:nvPr/>
        </p:nvSpPr>
        <p:spPr>
          <a:xfrm rot="0">
            <a:off x="1028700" y="962025"/>
            <a:ext cx="5365395" cy="588473"/>
          </a:xfrm>
          <a:prstGeom prst="rect">
            <a:avLst/>
          </a:prstGeom>
        </p:spPr>
        <p:txBody>
          <a:bodyPr anchor="t" rtlCol="false" tIns="0" lIns="0" bIns="0" rIns="0">
            <a:spAutoFit/>
          </a:bodyPr>
          <a:lstStyle/>
          <a:p>
            <a:pPr>
              <a:lnSpc>
                <a:spcPts val="4839"/>
              </a:lnSpc>
              <a:spcBef>
                <a:spcPct val="0"/>
              </a:spcBef>
            </a:pPr>
            <a:r>
              <a:rPr lang="en-US" sz="3456">
                <a:solidFill>
                  <a:srgbClr val="000000"/>
                </a:solidFill>
                <a:latin typeface="Loubag Bold"/>
              </a:rPr>
              <a:t>DATASETS</a:t>
            </a:r>
          </a:p>
        </p:txBody>
      </p:sp>
      <p:grpSp>
        <p:nvGrpSpPr>
          <p:cNvPr name="Group 34" id="34"/>
          <p:cNvGrpSpPr/>
          <p:nvPr/>
        </p:nvGrpSpPr>
        <p:grpSpPr>
          <a:xfrm rot="0">
            <a:off x="7603457" y="125295"/>
            <a:ext cx="608111" cy="4080404"/>
            <a:chOff x="0" y="0"/>
            <a:chExt cx="160161" cy="1074674"/>
          </a:xfrm>
        </p:grpSpPr>
        <p:sp>
          <p:nvSpPr>
            <p:cNvPr name="Freeform 35" id="35"/>
            <p:cNvSpPr/>
            <p:nvPr/>
          </p:nvSpPr>
          <p:spPr>
            <a:xfrm flipH="false" flipV="false" rot="0">
              <a:off x="0" y="0"/>
              <a:ext cx="160161" cy="1074674"/>
            </a:xfrm>
            <a:custGeom>
              <a:avLst/>
              <a:gdLst/>
              <a:ahLst/>
              <a:cxnLst/>
              <a:rect r="r" b="b" t="t" l="l"/>
              <a:pathLst>
                <a:path h="1074674" w="160161">
                  <a:moveTo>
                    <a:pt x="0" y="0"/>
                  </a:moveTo>
                  <a:lnTo>
                    <a:pt x="160161" y="0"/>
                  </a:lnTo>
                  <a:lnTo>
                    <a:pt x="160161" y="1074674"/>
                  </a:lnTo>
                  <a:lnTo>
                    <a:pt x="0" y="1074674"/>
                  </a:lnTo>
                  <a:close/>
                </a:path>
              </a:pathLst>
            </a:custGeom>
            <a:solidFill>
              <a:srgbClr val="000000">
                <a:alpha val="0"/>
              </a:srgbClr>
            </a:solidFill>
            <a:ln w="38100" cap="sq">
              <a:solidFill>
                <a:srgbClr val="0012FF"/>
              </a:solidFill>
              <a:prstDash val="solid"/>
              <a:miter/>
            </a:ln>
          </p:spPr>
        </p:sp>
        <p:sp>
          <p:nvSpPr>
            <p:cNvPr name="TextBox 36" id="36"/>
            <p:cNvSpPr txBox="true"/>
            <p:nvPr/>
          </p:nvSpPr>
          <p:spPr>
            <a:xfrm>
              <a:off x="0" y="-47625"/>
              <a:ext cx="160161" cy="1122299"/>
            </a:xfrm>
            <a:prstGeom prst="rect">
              <a:avLst/>
            </a:prstGeom>
          </p:spPr>
          <p:txBody>
            <a:bodyPr anchor="ctr" rtlCol="false" tIns="50800" lIns="50800" bIns="50800" rIns="50800"/>
            <a:lstStyle/>
            <a:p>
              <a:pPr algn="ctr">
                <a:lnSpc>
                  <a:spcPts val="2659"/>
                </a:lnSpc>
              </a:pPr>
            </a:p>
          </p:txBody>
        </p:sp>
      </p:grpSp>
      <p:grpSp>
        <p:nvGrpSpPr>
          <p:cNvPr name="Group 37" id="37"/>
          <p:cNvGrpSpPr/>
          <p:nvPr/>
        </p:nvGrpSpPr>
        <p:grpSpPr>
          <a:xfrm rot="0">
            <a:off x="13205703" y="125295"/>
            <a:ext cx="873999" cy="4080404"/>
            <a:chOff x="0" y="0"/>
            <a:chExt cx="230189" cy="1074674"/>
          </a:xfrm>
        </p:grpSpPr>
        <p:sp>
          <p:nvSpPr>
            <p:cNvPr name="Freeform 38" id="38"/>
            <p:cNvSpPr/>
            <p:nvPr/>
          </p:nvSpPr>
          <p:spPr>
            <a:xfrm flipH="false" flipV="false" rot="0">
              <a:off x="0" y="0"/>
              <a:ext cx="230189" cy="1074674"/>
            </a:xfrm>
            <a:custGeom>
              <a:avLst/>
              <a:gdLst/>
              <a:ahLst/>
              <a:cxnLst/>
              <a:rect r="r" b="b" t="t" l="l"/>
              <a:pathLst>
                <a:path h="1074674" w="230189">
                  <a:moveTo>
                    <a:pt x="0" y="0"/>
                  </a:moveTo>
                  <a:lnTo>
                    <a:pt x="230189" y="0"/>
                  </a:lnTo>
                  <a:lnTo>
                    <a:pt x="230189" y="1074674"/>
                  </a:lnTo>
                  <a:lnTo>
                    <a:pt x="0" y="1074674"/>
                  </a:lnTo>
                  <a:close/>
                </a:path>
              </a:pathLst>
            </a:custGeom>
            <a:solidFill>
              <a:srgbClr val="000000">
                <a:alpha val="0"/>
              </a:srgbClr>
            </a:solidFill>
            <a:ln w="38100" cap="sq">
              <a:solidFill>
                <a:srgbClr val="0012FF"/>
              </a:solidFill>
              <a:prstDash val="solid"/>
              <a:miter/>
            </a:ln>
          </p:spPr>
        </p:sp>
        <p:sp>
          <p:nvSpPr>
            <p:cNvPr name="TextBox 39" id="39"/>
            <p:cNvSpPr txBox="true"/>
            <p:nvPr/>
          </p:nvSpPr>
          <p:spPr>
            <a:xfrm>
              <a:off x="0" y="-47625"/>
              <a:ext cx="230189" cy="1122299"/>
            </a:xfrm>
            <a:prstGeom prst="rect">
              <a:avLst/>
            </a:prstGeom>
          </p:spPr>
          <p:txBody>
            <a:bodyPr anchor="ctr" rtlCol="false" tIns="50800" lIns="50800" bIns="50800" rIns="50800"/>
            <a:lstStyle/>
            <a:p>
              <a:pPr algn="ctr">
                <a:lnSpc>
                  <a:spcPts val="2659"/>
                </a:lnSpc>
              </a:pPr>
            </a:p>
          </p:txBody>
        </p:sp>
      </p:grpSp>
      <p:grpSp>
        <p:nvGrpSpPr>
          <p:cNvPr name="Group 40" id="40"/>
          <p:cNvGrpSpPr/>
          <p:nvPr/>
        </p:nvGrpSpPr>
        <p:grpSpPr>
          <a:xfrm rot="0">
            <a:off x="14079702" y="125295"/>
            <a:ext cx="1212402" cy="4080404"/>
            <a:chOff x="0" y="0"/>
            <a:chExt cx="319316" cy="1074674"/>
          </a:xfrm>
        </p:grpSpPr>
        <p:sp>
          <p:nvSpPr>
            <p:cNvPr name="Freeform 41" id="41"/>
            <p:cNvSpPr/>
            <p:nvPr/>
          </p:nvSpPr>
          <p:spPr>
            <a:xfrm flipH="false" flipV="false" rot="0">
              <a:off x="0" y="0"/>
              <a:ext cx="319316" cy="1074674"/>
            </a:xfrm>
            <a:custGeom>
              <a:avLst/>
              <a:gdLst/>
              <a:ahLst/>
              <a:cxnLst/>
              <a:rect r="r" b="b" t="t" l="l"/>
              <a:pathLst>
                <a:path h="1074674" w="319316">
                  <a:moveTo>
                    <a:pt x="0" y="0"/>
                  </a:moveTo>
                  <a:lnTo>
                    <a:pt x="319316" y="0"/>
                  </a:lnTo>
                  <a:lnTo>
                    <a:pt x="319316" y="1074674"/>
                  </a:lnTo>
                  <a:lnTo>
                    <a:pt x="0" y="1074674"/>
                  </a:lnTo>
                  <a:close/>
                </a:path>
              </a:pathLst>
            </a:custGeom>
            <a:solidFill>
              <a:srgbClr val="000000">
                <a:alpha val="0"/>
              </a:srgbClr>
            </a:solidFill>
            <a:ln w="38100" cap="sq">
              <a:solidFill>
                <a:srgbClr val="0012FF"/>
              </a:solidFill>
              <a:prstDash val="solid"/>
              <a:miter/>
            </a:ln>
          </p:spPr>
        </p:sp>
        <p:sp>
          <p:nvSpPr>
            <p:cNvPr name="TextBox 42" id="42"/>
            <p:cNvSpPr txBox="true"/>
            <p:nvPr/>
          </p:nvSpPr>
          <p:spPr>
            <a:xfrm>
              <a:off x="0" y="-47625"/>
              <a:ext cx="319316" cy="1122299"/>
            </a:xfrm>
            <a:prstGeom prst="rect">
              <a:avLst/>
            </a:prstGeom>
          </p:spPr>
          <p:txBody>
            <a:bodyPr anchor="ctr" rtlCol="false" tIns="50800" lIns="50800" bIns="50800" rIns="50800"/>
            <a:lstStyle/>
            <a:p>
              <a:pPr algn="ctr">
                <a:lnSpc>
                  <a:spcPts val="2659"/>
                </a:lnSpc>
              </a:pPr>
            </a:p>
          </p:txBody>
        </p:sp>
      </p:grpSp>
      <p:grpSp>
        <p:nvGrpSpPr>
          <p:cNvPr name="Group 43" id="43"/>
          <p:cNvGrpSpPr/>
          <p:nvPr/>
        </p:nvGrpSpPr>
        <p:grpSpPr>
          <a:xfrm rot="0">
            <a:off x="13966392" y="4476245"/>
            <a:ext cx="1896026" cy="5079808"/>
            <a:chOff x="0" y="0"/>
            <a:chExt cx="499365" cy="1337892"/>
          </a:xfrm>
        </p:grpSpPr>
        <p:sp>
          <p:nvSpPr>
            <p:cNvPr name="Freeform 44" id="44"/>
            <p:cNvSpPr/>
            <p:nvPr/>
          </p:nvSpPr>
          <p:spPr>
            <a:xfrm flipH="false" flipV="false" rot="0">
              <a:off x="0" y="0"/>
              <a:ext cx="499365" cy="1337892"/>
            </a:xfrm>
            <a:custGeom>
              <a:avLst/>
              <a:gdLst/>
              <a:ahLst/>
              <a:cxnLst/>
              <a:rect r="r" b="b" t="t" l="l"/>
              <a:pathLst>
                <a:path h="1337892" w="499365">
                  <a:moveTo>
                    <a:pt x="0" y="0"/>
                  </a:moveTo>
                  <a:lnTo>
                    <a:pt x="499365" y="0"/>
                  </a:lnTo>
                  <a:lnTo>
                    <a:pt x="499365" y="1337892"/>
                  </a:lnTo>
                  <a:lnTo>
                    <a:pt x="0" y="1337892"/>
                  </a:lnTo>
                  <a:close/>
                </a:path>
              </a:pathLst>
            </a:custGeom>
            <a:solidFill>
              <a:srgbClr val="000000">
                <a:alpha val="0"/>
              </a:srgbClr>
            </a:solidFill>
            <a:ln w="38100" cap="sq">
              <a:solidFill>
                <a:srgbClr val="0012FF"/>
              </a:solidFill>
              <a:prstDash val="solid"/>
              <a:miter/>
            </a:ln>
          </p:spPr>
        </p:sp>
        <p:sp>
          <p:nvSpPr>
            <p:cNvPr name="TextBox 45" id="45"/>
            <p:cNvSpPr txBox="true"/>
            <p:nvPr/>
          </p:nvSpPr>
          <p:spPr>
            <a:xfrm>
              <a:off x="0" y="-47625"/>
              <a:ext cx="499365" cy="1385517"/>
            </a:xfrm>
            <a:prstGeom prst="rect">
              <a:avLst/>
            </a:prstGeom>
          </p:spPr>
          <p:txBody>
            <a:bodyPr anchor="ctr" rtlCol="false" tIns="50800" lIns="50800" bIns="50800" rIns="50800"/>
            <a:lstStyle/>
            <a:p>
              <a:pPr algn="ctr">
                <a:lnSpc>
                  <a:spcPts val="2659"/>
                </a:lnSpc>
              </a:pPr>
            </a:p>
          </p:txBody>
        </p:sp>
      </p:grpSp>
      <p:sp>
        <p:nvSpPr>
          <p:cNvPr name="TextBox 46" id="46"/>
          <p:cNvSpPr txBox="true"/>
          <p:nvPr/>
        </p:nvSpPr>
        <p:spPr>
          <a:xfrm rot="0">
            <a:off x="17820084" y="-104775"/>
            <a:ext cx="235818" cy="618490"/>
          </a:xfrm>
          <a:prstGeom prst="rect">
            <a:avLst/>
          </a:prstGeom>
        </p:spPr>
        <p:txBody>
          <a:bodyPr anchor="t" rtlCol="false" tIns="0" lIns="0" bIns="0" rIns="0">
            <a:spAutoFit/>
          </a:bodyPr>
          <a:lstStyle/>
          <a:p>
            <a:pPr algn="ctr">
              <a:lnSpc>
                <a:spcPts val="4759"/>
              </a:lnSpc>
            </a:pPr>
            <a:r>
              <a:rPr lang="en-US" sz="3399">
                <a:solidFill>
                  <a:srgbClr val="000000"/>
                </a:solidFill>
                <a:latin typeface="Poppins"/>
              </a:rPr>
              <a:t>7</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666" r="0" b="-16666"/>
            </a:stretch>
          </a:blipFill>
        </p:spPr>
      </p:sp>
      <p:sp>
        <p:nvSpPr>
          <p:cNvPr name="Freeform 3" id="3"/>
          <p:cNvSpPr/>
          <p:nvPr/>
        </p:nvSpPr>
        <p:spPr>
          <a:xfrm flipH="false" flipV="false" rot="0">
            <a:off x="9827273" y="1989698"/>
            <a:ext cx="8268823" cy="5964519"/>
          </a:xfrm>
          <a:custGeom>
            <a:avLst/>
            <a:gdLst/>
            <a:ahLst/>
            <a:cxnLst/>
            <a:rect r="r" b="b" t="t" l="l"/>
            <a:pathLst>
              <a:path h="5964519" w="8268823">
                <a:moveTo>
                  <a:pt x="0" y="0"/>
                </a:moveTo>
                <a:lnTo>
                  <a:pt x="8268823" y="0"/>
                </a:lnTo>
                <a:lnTo>
                  <a:pt x="8268823" y="5964518"/>
                </a:lnTo>
                <a:lnTo>
                  <a:pt x="0" y="5964518"/>
                </a:lnTo>
                <a:lnTo>
                  <a:pt x="0" y="0"/>
                </a:lnTo>
                <a:close/>
              </a:path>
            </a:pathLst>
          </a:custGeom>
          <a:blipFill>
            <a:blip r:embed="rId3"/>
            <a:stretch>
              <a:fillRect l="0" t="-224" r="0" b="-224"/>
            </a:stretch>
          </a:blipFill>
        </p:spPr>
      </p:sp>
      <p:sp>
        <p:nvSpPr>
          <p:cNvPr name="TextBox 4" id="4"/>
          <p:cNvSpPr txBox="true"/>
          <p:nvPr/>
        </p:nvSpPr>
        <p:spPr>
          <a:xfrm rot="0">
            <a:off x="1028700" y="962025"/>
            <a:ext cx="5365395" cy="588473"/>
          </a:xfrm>
          <a:prstGeom prst="rect">
            <a:avLst/>
          </a:prstGeom>
        </p:spPr>
        <p:txBody>
          <a:bodyPr anchor="t" rtlCol="false" tIns="0" lIns="0" bIns="0" rIns="0">
            <a:spAutoFit/>
          </a:bodyPr>
          <a:lstStyle/>
          <a:p>
            <a:pPr>
              <a:lnSpc>
                <a:spcPts val="4839"/>
              </a:lnSpc>
              <a:spcBef>
                <a:spcPct val="0"/>
              </a:spcBef>
            </a:pPr>
            <a:r>
              <a:rPr lang="en-US" sz="3456">
                <a:solidFill>
                  <a:srgbClr val="000000"/>
                </a:solidFill>
                <a:latin typeface="Loubag Bold"/>
              </a:rPr>
              <a:t>OVERVIEW</a:t>
            </a:r>
          </a:p>
        </p:txBody>
      </p:sp>
      <p:sp>
        <p:nvSpPr>
          <p:cNvPr name="TextBox 5" id="5"/>
          <p:cNvSpPr txBox="true"/>
          <p:nvPr/>
        </p:nvSpPr>
        <p:spPr>
          <a:xfrm rot="0">
            <a:off x="1028700" y="1581153"/>
            <a:ext cx="9488214" cy="772699"/>
          </a:xfrm>
          <a:prstGeom prst="rect">
            <a:avLst/>
          </a:prstGeom>
        </p:spPr>
        <p:txBody>
          <a:bodyPr anchor="t" rtlCol="false" tIns="0" lIns="0" bIns="0" rIns="0">
            <a:spAutoFit/>
          </a:bodyPr>
          <a:lstStyle/>
          <a:p>
            <a:pPr>
              <a:lnSpc>
                <a:spcPts val="6235"/>
              </a:lnSpc>
              <a:spcBef>
                <a:spcPct val="0"/>
              </a:spcBef>
            </a:pPr>
            <a:r>
              <a:rPr lang="en-US" sz="4453">
                <a:solidFill>
                  <a:srgbClr val="1ED760"/>
                </a:solidFill>
                <a:latin typeface="Loubag Bold"/>
              </a:rPr>
              <a:t>CLUSTERING</a:t>
            </a:r>
          </a:p>
        </p:txBody>
      </p:sp>
      <p:sp>
        <p:nvSpPr>
          <p:cNvPr name="TextBox 6" id="6"/>
          <p:cNvSpPr txBox="true"/>
          <p:nvPr/>
        </p:nvSpPr>
        <p:spPr>
          <a:xfrm rot="0">
            <a:off x="1028700" y="2411002"/>
            <a:ext cx="11193320" cy="409090"/>
          </a:xfrm>
          <a:prstGeom prst="rect">
            <a:avLst/>
          </a:prstGeom>
        </p:spPr>
        <p:txBody>
          <a:bodyPr anchor="t" rtlCol="false" tIns="0" lIns="0" bIns="0" rIns="0">
            <a:spAutoFit/>
          </a:bodyPr>
          <a:lstStyle/>
          <a:p>
            <a:pPr>
              <a:lnSpc>
                <a:spcPts val="3176"/>
              </a:lnSpc>
              <a:spcBef>
                <a:spcPct val="0"/>
              </a:spcBef>
            </a:pPr>
            <a:r>
              <a:rPr lang="en-US" sz="2269">
                <a:solidFill>
                  <a:srgbClr val="000000"/>
                </a:solidFill>
                <a:latin typeface="Poppins Bold Italics"/>
              </a:rPr>
              <a:t>Kmeans Clustering - SciKit Learn</a:t>
            </a:r>
          </a:p>
        </p:txBody>
      </p:sp>
      <p:sp>
        <p:nvSpPr>
          <p:cNvPr name="TextBox 7" id="7"/>
          <p:cNvSpPr txBox="true"/>
          <p:nvPr/>
        </p:nvSpPr>
        <p:spPr>
          <a:xfrm rot="0">
            <a:off x="1028700" y="6389433"/>
            <a:ext cx="6959597" cy="409090"/>
          </a:xfrm>
          <a:prstGeom prst="rect">
            <a:avLst/>
          </a:prstGeom>
        </p:spPr>
        <p:txBody>
          <a:bodyPr anchor="t" rtlCol="false" tIns="0" lIns="0" bIns="0" rIns="0">
            <a:spAutoFit/>
          </a:bodyPr>
          <a:lstStyle/>
          <a:p>
            <a:pPr>
              <a:lnSpc>
                <a:spcPts val="3176"/>
              </a:lnSpc>
              <a:spcBef>
                <a:spcPct val="0"/>
              </a:spcBef>
            </a:pPr>
            <a:r>
              <a:rPr lang="en-US" sz="2269">
                <a:solidFill>
                  <a:srgbClr val="000000"/>
                </a:solidFill>
                <a:latin typeface="Poppins Bold Italics"/>
              </a:rPr>
              <a:t>Agglomerative Hierarichal Clustering - SciPy</a:t>
            </a:r>
          </a:p>
        </p:txBody>
      </p:sp>
      <p:sp>
        <p:nvSpPr>
          <p:cNvPr name="TextBox 8" id="8"/>
          <p:cNvSpPr txBox="true"/>
          <p:nvPr/>
        </p:nvSpPr>
        <p:spPr>
          <a:xfrm rot="0">
            <a:off x="1028700" y="2926143"/>
            <a:ext cx="8433435" cy="3358514"/>
          </a:xfrm>
          <a:prstGeom prst="rect">
            <a:avLst/>
          </a:prstGeom>
        </p:spPr>
        <p:txBody>
          <a:bodyPr anchor="t" rtlCol="false" tIns="0" lIns="0" bIns="0" rIns="0">
            <a:spAutoFit/>
          </a:bodyPr>
          <a:lstStyle/>
          <a:p>
            <a:pPr marL="518165" indent="-259082" lvl="1">
              <a:lnSpc>
                <a:spcPts val="3360"/>
              </a:lnSpc>
              <a:buFont typeface="Arial"/>
              <a:buChar char="•"/>
            </a:pPr>
            <a:r>
              <a:rPr lang="en-US" sz="2400">
                <a:solidFill>
                  <a:srgbClr val="000000"/>
                </a:solidFill>
                <a:latin typeface="Poppins"/>
              </a:rPr>
              <a:t>Faster algorithm for implementation</a:t>
            </a:r>
          </a:p>
          <a:p>
            <a:pPr marL="518165" indent="-259082" lvl="1">
              <a:lnSpc>
                <a:spcPts val="3360"/>
              </a:lnSpc>
              <a:buFont typeface="Arial"/>
              <a:buChar char="•"/>
            </a:pPr>
            <a:r>
              <a:rPr lang="en-US" sz="2400">
                <a:solidFill>
                  <a:srgbClr val="000000"/>
                </a:solidFill>
                <a:latin typeface="Poppins"/>
              </a:rPr>
              <a:t>KMeans does not work well large K sizes (114 genres) and deviating from this number means redefining what a genre means which becomes very subjective</a:t>
            </a:r>
          </a:p>
          <a:p>
            <a:pPr marL="518165" indent="-259082" lvl="1">
              <a:lnSpc>
                <a:spcPts val="3360"/>
              </a:lnSpc>
              <a:buFont typeface="Arial"/>
              <a:buChar char="•"/>
            </a:pPr>
            <a:r>
              <a:rPr lang="en-US" sz="2400">
                <a:solidFill>
                  <a:srgbClr val="000000"/>
                </a:solidFill>
                <a:latin typeface="Poppins"/>
              </a:rPr>
              <a:t>Must look at groups as playlists instead to avoid regrouping</a:t>
            </a:r>
          </a:p>
          <a:p>
            <a:pPr marL="518165" indent="-259082" lvl="1">
              <a:lnSpc>
                <a:spcPts val="3360"/>
              </a:lnSpc>
              <a:buFont typeface="Arial"/>
              <a:buChar char="•"/>
            </a:pPr>
            <a:r>
              <a:rPr lang="en-US" sz="2400">
                <a:solidFill>
                  <a:srgbClr val="000000"/>
                </a:solidFill>
                <a:latin typeface="Poppins"/>
              </a:rPr>
              <a:t>Allows for mixes of genres</a:t>
            </a:r>
          </a:p>
        </p:txBody>
      </p:sp>
      <p:sp>
        <p:nvSpPr>
          <p:cNvPr name="TextBox 9" id="9"/>
          <p:cNvSpPr txBox="true"/>
          <p:nvPr/>
        </p:nvSpPr>
        <p:spPr>
          <a:xfrm rot="0">
            <a:off x="1028700" y="6903298"/>
            <a:ext cx="8433435" cy="2101214"/>
          </a:xfrm>
          <a:prstGeom prst="rect">
            <a:avLst/>
          </a:prstGeom>
        </p:spPr>
        <p:txBody>
          <a:bodyPr anchor="t" rtlCol="false" tIns="0" lIns="0" bIns="0" rIns="0">
            <a:spAutoFit/>
          </a:bodyPr>
          <a:lstStyle/>
          <a:p>
            <a:pPr marL="518165" indent="-259082" lvl="1">
              <a:lnSpc>
                <a:spcPts val="3360"/>
              </a:lnSpc>
              <a:buFont typeface="Arial"/>
              <a:buChar char="•"/>
            </a:pPr>
            <a:r>
              <a:rPr lang="en-US" sz="2400">
                <a:solidFill>
                  <a:srgbClr val="000000"/>
                </a:solidFill>
                <a:latin typeface="Poppins"/>
              </a:rPr>
              <a:t>2nd Fastest Hierarichal Clustering Algorithm, still not faster than KMeans</a:t>
            </a:r>
          </a:p>
          <a:p>
            <a:pPr marL="518165" indent="-259082" lvl="1">
              <a:lnSpc>
                <a:spcPts val="3360"/>
              </a:lnSpc>
              <a:buFont typeface="Arial"/>
              <a:buChar char="•"/>
            </a:pPr>
            <a:r>
              <a:rPr lang="en-US" sz="2400">
                <a:solidFill>
                  <a:srgbClr val="000000"/>
                </a:solidFill>
                <a:latin typeface="Poppins"/>
              </a:rPr>
              <a:t>Starts at one data point, clusters up which implies that it could find groups of genres better than KMeans can (theoretically)</a:t>
            </a:r>
          </a:p>
        </p:txBody>
      </p:sp>
      <p:sp>
        <p:nvSpPr>
          <p:cNvPr name="TextBox 10" id="10"/>
          <p:cNvSpPr txBox="true"/>
          <p:nvPr/>
        </p:nvSpPr>
        <p:spPr>
          <a:xfrm rot="0">
            <a:off x="9783437" y="8036660"/>
            <a:ext cx="8356495" cy="260642"/>
          </a:xfrm>
          <a:prstGeom prst="rect">
            <a:avLst/>
          </a:prstGeom>
        </p:spPr>
        <p:txBody>
          <a:bodyPr anchor="t" rtlCol="false" tIns="0" lIns="0" bIns="0" rIns="0">
            <a:spAutoFit/>
          </a:bodyPr>
          <a:lstStyle/>
          <a:p>
            <a:pPr algn="ctr">
              <a:lnSpc>
                <a:spcPts val="2044"/>
              </a:lnSpc>
              <a:spcBef>
                <a:spcPct val="0"/>
              </a:spcBef>
            </a:pPr>
            <a:r>
              <a:rPr lang="en-US" sz="1460">
                <a:solidFill>
                  <a:srgbClr val="000000"/>
                </a:solidFill>
                <a:latin typeface="Archivo Black"/>
              </a:rPr>
              <a:t>Source: https://hdbscan.readthedocs.io/en/latest/performance_and_scalability.html</a:t>
            </a:r>
          </a:p>
        </p:txBody>
      </p:sp>
      <p:sp>
        <p:nvSpPr>
          <p:cNvPr name="TextBox 11" id="11"/>
          <p:cNvSpPr txBox="true"/>
          <p:nvPr/>
        </p:nvSpPr>
        <p:spPr>
          <a:xfrm rot="0">
            <a:off x="17746381" y="-104775"/>
            <a:ext cx="272504" cy="618490"/>
          </a:xfrm>
          <a:prstGeom prst="rect">
            <a:avLst/>
          </a:prstGeom>
        </p:spPr>
        <p:txBody>
          <a:bodyPr anchor="t" rtlCol="false" tIns="0" lIns="0" bIns="0" rIns="0">
            <a:spAutoFit/>
          </a:bodyPr>
          <a:lstStyle/>
          <a:p>
            <a:pPr algn="ctr">
              <a:lnSpc>
                <a:spcPts val="4759"/>
              </a:lnSpc>
            </a:pPr>
            <a:r>
              <a:rPr lang="en-US" sz="3399">
                <a:solidFill>
                  <a:srgbClr val="000000"/>
                </a:solidFill>
                <a:latin typeface="Poppins"/>
              </a:rPr>
              <a:t>8</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DAF1-0OtBEU</dc:identifier>
  <dcterms:modified xsi:type="dcterms:W3CDTF">2011-08-01T06:04:30Z</dcterms:modified>
  <cp:revision>1</cp:revision>
  <dc:title>Spotify Playlist Maker: Genre Clustering - Analysis</dc:title>
</cp:coreProperties>
</file>